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omments/comment1.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9"/>
  </p:notesMasterIdLst>
  <p:sldIdLst>
    <p:sldId id="416" r:id="rId2"/>
    <p:sldId id="434" r:id="rId3"/>
    <p:sldId id="433" r:id="rId4"/>
    <p:sldId id="294" r:id="rId5"/>
    <p:sldId id="293" r:id="rId6"/>
    <p:sldId id="302" r:id="rId7"/>
    <p:sldId id="295" r:id="rId8"/>
    <p:sldId id="364" r:id="rId9"/>
    <p:sldId id="298" r:id="rId10"/>
    <p:sldId id="297" r:id="rId11"/>
    <p:sldId id="365" r:id="rId12"/>
    <p:sldId id="258" r:id="rId13"/>
    <p:sldId id="296" r:id="rId14"/>
    <p:sldId id="366" r:id="rId15"/>
    <p:sldId id="368" r:id="rId16"/>
    <p:sldId id="375" r:id="rId17"/>
    <p:sldId id="342" r:id="rId18"/>
    <p:sldId id="322" r:id="rId19"/>
    <p:sldId id="341" r:id="rId20"/>
    <p:sldId id="376" r:id="rId21"/>
    <p:sldId id="331" r:id="rId22"/>
    <p:sldId id="386" r:id="rId23"/>
    <p:sldId id="442" r:id="rId24"/>
    <p:sldId id="274" r:id="rId25"/>
    <p:sldId id="387" r:id="rId26"/>
    <p:sldId id="377" r:id="rId27"/>
    <p:sldId id="326" r:id="rId28"/>
    <p:sldId id="327" r:id="rId29"/>
    <p:sldId id="357" r:id="rId30"/>
    <p:sldId id="273" r:id="rId31"/>
    <p:sldId id="343" r:id="rId32"/>
    <p:sldId id="388" r:id="rId33"/>
    <p:sldId id="372" r:id="rId34"/>
    <p:sldId id="281" r:id="rId35"/>
    <p:sldId id="351" r:id="rId36"/>
    <p:sldId id="349" r:id="rId37"/>
    <p:sldId id="412" r:id="rId38"/>
    <p:sldId id="426" r:id="rId39"/>
    <p:sldId id="427" r:id="rId40"/>
    <p:sldId id="413" r:id="rId41"/>
    <p:sldId id="428" r:id="rId42"/>
    <p:sldId id="306" r:id="rId43"/>
    <p:sldId id="307" r:id="rId44"/>
    <p:sldId id="356" r:id="rId45"/>
    <p:sldId id="374" r:id="rId46"/>
    <p:sldId id="378" r:id="rId47"/>
    <p:sldId id="391" r:id="rId48"/>
    <p:sldId id="303" r:id="rId49"/>
    <p:sldId id="367" r:id="rId50"/>
    <p:sldId id="418" r:id="rId51"/>
    <p:sldId id="417" r:id="rId52"/>
    <p:sldId id="420" r:id="rId53"/>
    <p:sldId id="419" r:id="rId54"/>
    <p:sldId id="380" r:id="rId55"/>
    <p:sldId id="393" r:id="rId56"/>
    <p:sldId id="325" r:id="rId57"/>
    <p:sldId id="266" r:id="rId58"/>
    <p:sldId id="332" r:id="rId59"/>
    <p:sldId id="358" r:id="rId60"/>
    <p:sldId id="394" r:id="rId61"/>
    <p:sldId id="423" r:id="rId62"/>
    <p:sldId id="424" r:id="rId63"/>
    <p:sldId id="429" r:id="rId64"/>
    <p:sldId id="395" r:id="rId65"/>
    <p:sldId id="396" r:id="rId66"/>
    <p:sldId id="397" r:id="rId67"/>
    <p:sldId id="399" r:id="rId68"/>
    <p:sldId id="401" r:id="rId69"/>
    <p:sldId id="408" r:id="rId70"/>
    <p:sldId id="402" r:id="rId71"/>
    <p:sldId id="430" r:id="rId72"/>
    <p:sldId id="436" r:id="rId73"/>
    <p:sldId id="404" r:id="rId74"/>
    <p:sldId id="438" r:id="rId75"/>
    <p:sldId id="437" r:id="rId76"/>
    <p:sldId id="406" r:id="rId77"/>
    <p:sldId id="425" r:id="rId78"/>
    <p:sldId id="390" r:id="rId79"/>
    <p:sldId id="407" r:id="rId80"/>
    <p:sldId id="432" r:id="rId81"/>
    <p:sldId id="414" r:id="rId82"/>
    <p:sldId id="411" r:id="rId83"/>
    <p:sldId id="439" r:id="rId84"/>
    <p:sldId id="440" r:id="rId85"/>
    <p:sldId id="441" r:id="rId86"/>
    <p:sldId id="400" r:id="rId87"/>
    <p:sldId id="398"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robertson" initials="dr" lastIdx="2" clrIdx="0">
    <p:extLst>
      <p:ext uri="{19B8F6BF-5375-455C-9EA6-DF929625EA0E}">
        <p15:presenceInfo xmlns:p15="http://schemas.microsoft.com/office/powerpoint/2012/main" userId="644ded63576e659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1088" autoAdjust="0"/>
  </p:normalViewPr>
  <p:slideViewPr>
    <p:cSldViewPr snapToGrid="0">
      <p:cViewPr varScale="1">
        <p:scale>
          <a:sx n="112" d="100"/>
          <a:sy n="112" d="100"/>
        </p:scale>
        <p:origin x="1056" y="176"/>
      </p:cViewPr>
      <p:guideLst/>
    </p:cSldViewPr>
  </p:slideViewPr>
  <p:notesTextViewPr>
    <p:cViewPr>
      <p:scale>
        <a:sx n="1" d="1"/>
        <a:sy n="1" d="1"/>
      </p:scale>
      <p:origin x="0" y="0"/>
    </p:cViewPr>
  </p:notesTextViewPr>
  <p:sorterViewPr>
    <p:cViewPr>
      <p:scale>
        <a:sx n="100" d="100"/>
        <a:sy n="100" d="100"/>
      </p:scale>
      <p:origin x="0" y="-8142"/>
    </p:cViewPr>
  </p:sorterViewPr>
  <p:notesViewPr>
    <p:cSldViewPr snapToGrid="0">
      <p:cViewPr varScale="1">
        <p:scale>
          <a:sx n="69" d="100"/>
          <a:sy n="69" d="100"/>
        </p:scale>
        <p:origin x="3264"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sz="2000" dirty="0"/>
              <a:t>Gas fired electricity generation</a:t>
            </a:r>
          </a:p>
        </c:rich>
      </c:tx>
      <c:layout>
        <c:manualLayout>
          <c:xMode val="edge"/>
          <c:yMode val="edge"/>
          <c:x val="8.5509371618685423E-2"/>
          <c:y val="3.6832412523020259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850703455456498E-2"/>
          <c:y val="0.15658541562911818"/>
          <c:w val="0.94391633292903399"/>
          <c:h val="0.6462756381973993"/>
        </c:manualLayout>
      </c:layout>
      <c:barChart>
        <c:barDir val="col"/>
        <c:grouping val="clustered"/>
        <c:varyColors val="0"/>
        <c:ser>
          <c:idx val="0"/>
          <c:order val="0"/>
          <c:tx>
            <c:strRef>
              <c:f>Sheet1!$B$1</c:f>
              <c:strCache>
                <c:ptCount val="1"/>
                <c:pt idx="0">
                  <c:v>1990</c:v>
                </c:pt>
              </c:strCache>
            </c:strRef>
          </c:tx>
          <c:spPr>
            <a:solidFill>
              <a:schemeClr val="accent1"/>
            </a:solidFill>
            <a:ln>
              <a:noFill/>
            </a:ln>
            <a:effectLst/>
          </c:spPr>
          <c:invertIfNegative val="0"/>
          <c:cat>
            <c:strRef>
              <c:f>Sheet1!$A$2:$A$5</c:f>
              <c:strCache>
                <c:ptCount val="1"/>
                <c:pt idx="0">
                  <c:v>gas fired electricity</c:v>
                </c:pt>
              </c:strCache>
            </c:strRef>
          </c:cat>
          <c:val>
            <c:numRef>
              <c:f>Sheet1!$B$2:$B$5</c:f>
              <c:numCache>
                <c:formatCode>General</c:formatCode>
                <c:ptCount val="4"/>
                <c:pt idx="0">
                  <c:v>1</c:v>
                </c:pt>
              </c:numCache>
            </c:numRef>
          </c:val>
          <c:extLst>
            <c:ext xmlns:c16="http://schemas.microsoft.com/office/drawing/2014/chart" uri="{C3380CC4-5D6E-409C-BE32-E72D297353CC}">
              <c16:uniqueId val="{00000000-7F3F-4F1E-8E79-3B4504E0F01E}"/>
            </c:ext>
          </c:extLst>
        </c:ser>
        <c:ser>
          <c:idx val="1"/>
          <c:order val="1"/>
          <c:tx>
            <c:strRef>
              <c:f>Sheet1!$C$1</c:f>
              <c:strCache>
                <c:ptCount val="1"/>
                <c:pt idx="0">
                  <c:v>2020</c:v>
                </c:pt>
              </c:strCache>
            </c:strRef>
          </c:tx>
          <c:spPr>
            <a:solidFill>
              <a:schemeClr val="accent2"/>
            </a:solidFill>
            <a:ln>
              <a:noFill/>
            </a:ln>
            <a:effectLst/>
          </c:spPr>
          <c:invertIfNegative val="0"/>
          <c:cat>
            <c:strRef>
              <c:f>Sheet1!$A$2:$A$5</c:f>
              <c:strCache>
                <c:ptCount val="1"/>
                <c:pt idx="0">
                  <c:v>gas fired electricity</c:v>
                </c:pt>
              </c:strCache>
            </c:strRef>
          </c:cat>
          <c:val>
            <c:numRef>
              <c:f>Sheet1!$C$2:$C$5</c:f>
              <c:numCache>
                <c:formatCode>General</c:formatCode>
                <c:ptCount val="4"/>
                <c:pt idx="0">
                  <c:v>8</c:v>
                </c:pt>
              </c:numCache>
            </c:numRef>
          </c:val>
          <c:extLst>
            <c:ext xmlns:c16="http://schemas.microsoft.com/office/drawing/2014/chart" uri="{C3380CC4-5D6E-409C-BE32-E72D297353CC}">
              <c16:uniqueId val="{00000001-7F3F-4F1E-8E79-3B4504E0F01E}"/>
            </c:ext>
          </c:extLst>
        </c:ser>
        <c:ser>
          <c:idx val="2"/>
          <c:order val="2"/>
          <c:tx>
            <c:strRef>
              <c:f>Sheet1!$D$1</c:f>
              <c:strCache>
                <c:ptCount val="1"/>
                <c:pt idx="0">
                  <c:v>2030</c:v>
                </c:pt>
              </c:strCache>
            </c:strRef>
          </c:tx>
          <c:spPr>
            <a:solidFill>
              <a:schemeClr val="accent3"/>
            </a:solidFill>
            <a:ln>
              <a:noFill/>
            </a:ln>
            <a:effectLst/>
          </c:spPr>
          <c:invertIfNegative val="0"/>
          <c:cat>
            <c:strRef>
              <c:f>Sheet1!$A$2:$A$5</c:f>
              <c:strCache>
                <c:ptCount val="1"/>
                <c:pt idx="0">
                  <c:v>gas fired electricity</c:v>
                </c:pt>
              </c:strCache>
            </c:strRef>
          </c:cat>
          <c:val>
            <c:numRef>
              <c:f>Sheet1!$D$2:$D$5</c:f>
              <c:numCache>
                <c:formatCode>General</c:formatCode>
                <c:ptCount val="4"/>
                <c:pt idx="0">
                  <c:v>20</c:v>
                </c:pt>
              </c:numCache>
            </c:numRef>
          </c:val>
          <c:extLst>
            <c:ext xmlns:c16="http://schemas.microsoft.com/office/drawing/2014/chart" uri="{C3380CC4-5D6E-409C-BE32-E72D297353CC}">
              <c16:uniqueId val="{00000002-7F3F-4F1E-8E79-3B4504E0F01E}"/>
            </c:ext>
          </c:extLst>
        </c:ser>
        <c:dLbls>
          <c:showLegendKey val="0"/>
          <c:showVal val="0"/>
          <c:showCatName val="0"/>
          <c:showSerName val="0"/>
          <c:showPercent val="0"/>
          <c:showBubbleSize val="0"/>
        </c:dLbls>
        <c:gapWidth val="219"/>
        <c:overlap val="-27"/>
        <c:axId val="467765552"/>
        <c:axId val="467763912"/>
      </c:barChart>
      <c:catAx>
        <c:axId val="46776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763912"/>
        <c:crosses val="autoZero"/>
        <c:auto val="1"/>
        <c:lblAlgn val="ctr"/>
        <c:lblOffset val="100"/>
        <c:noMultiLvlLbl val="0"/>
      </c:catAx>
      <c:valAx>
        <c:axId val="467763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765552"/>
        <c:crosses val="autoZero"/>
        <c:crossBetween val="between"/>
      </c:valAx>
      <c:spPr>
        <a:noFill/>
        <a:ln>
          <a:noFill/>
        </a:ln>
        <a:effectLst/>
      </c:spPr>
    </c:plotArea>
    <c:legend>
      <c:legendPos val="b"/>
      <c:layout>
        <c:manualLayout>
          <c:xMode val="edge"/>
          <c:yMode val="edge"/>
          <c:x val="0"/>
          <c:y val="0.9051707486840388"/>
          <c:w val="0.42504821580413049"/>
          <c:h val="7.272980380214903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14868289701479E-2"/>
          <c:y val="0.12029628800224232"/>
          <c:w val="0.95298513171029853"/>
          <c:h val="0.82207552724111899"/>
        </c:manualLayout>
      </c:layout>
      <c:barChart>
        <c:barDir val="col"/>
        <c:grouping val="stacked"/>
        <c:varyColors val="0"/>
        <c:ser>
          <c:idx val="0"/>
          <c:order val="0"/>
          <c:tx>
            <c:strRef>
              <c:f>Sheet1!$B$1</c:f>
              <c:strCache>
                <c:ptCount val="1"/>
                <c:pt idx="0">
                  <c:v>Series 1</c:v>
                </c:pt>
              </c:strCache>
            </c:strRef>
          </c:tx>
          <c:spPr>
            <a:solidFill>
              <a:srgbClr val="FF0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D6E0-4FB5-8A7B-6792F2765F08}"/>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Sheet1!$B$2:$B$5</c:f>
              <c:numCache>
                <c:formatCode>General</c:formatCode>
                <c:ptCount val="4"/>
                <c:pt idx="0">
                  <c:v>2.8</c:v>
                </c:pt>
              </c:numCache>
            </c:numRef>
          </c:val>
          <c:extLst>
            <c:ext xmlns:c16="http://schemas.microsoft.com/office/drawing/2014/chart" uri="{C3380CC4-5D6E-409C-BE32-E72D297353CC}">
              <c16:uniqueId val="{00000000-9AF1-4CB7-9D0B-81789DE1BB71}"/>
            </c:ext>
          </c:extLst>
        </c:ser>
        <c:ser>
          <c:idx val="1"/>
          <c:order val="1"/>
          <c:tx>
            <c:strRef>
              <c:f>Sheet1!$C$1</c:f>
              <c:strCache>
                <c:ptCount val="1"/>
                <c:pt idx="0">
                  <c:v>Series 2</c:v>
                </c:pt>
              </c:strCache>
            </c:strRef>
          </c:tx>
          <c:spPr>
            <a:solidFill>
              <a:schemeClr val="accent6">
                <a:lumMod val="60000"/>
                <a:lumOff val="40000"/>
              </a:schemeClr>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Sheet1!$C$2:$C$5</c:f>
              <c:numCache>
                <c:formatCode>General</c:formatCode>
                <c:ptCount val="4"/>
                <c:pt idx="0">
                  <c:v>2.7</c:v>
                </c:pt>
              </c:numCache>
            </c:numRef>
          </c:val>
          <c:extLst>
            <c:ext xmlns:c16="http://schemas.microsoft.com/office/drawing/2014/chart" uri="{C3380CC4-5D6E-409C-BE32-E72D297353CC}">
              <c16:uniqueId val="{00000001-9AF1-4CB7-9D0B-81789DE1BB71}"/>
            </c:ext>
          </c:extLst>
        </c:ser>
        <c:ser>
          <c:idx val="2"/>
          <c:order val="2"/>
          <c:tx>
            <c:strRef>
              <c:f>Sheet1!$D$1</c:f>
              <c:strCache>
                <c:ptCount val="1"/>
                <c:pt idx="0">
                  <c:v>Series 3</c:v>
                </c:pt>
              </c:strCache>
            </c:strRef>
          </c:tx>
          <c:spPr>
            <a:solidFill>
              <a:schemeClr val="accent3"/>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Sheet1!$D$2:$D$5</c:f>
              <c:numCache>
                <c:formatCode>General</c:formatCode>
                <c:ptCount val="4"/>
                <c:pt idx="0">
                  <c:v>3.3</c:v>
                </c:pt>
              </c:numCache>
            </c:numRef>
          </c:val>
          <c:extLst>
            <c:ext xmlns:c16="http://schemas.microsoft.com/office/drawing/2014/chart" uri="{C3380CC4-5D6E-409C-BE32-E72D297353CC}">
              <c16:uniqueId val="{00000002-9AF1-4CB7-9D0B-81789DE1BB71}"/>
            </c:ext>
          </c:extLst>
        </c:ser>
        <c:ser>
          <c:idx val="3"/>
          <c:order val="3"/>
          <c:tx>
            <c:strRef>
              <c:f>Sheet1!$E$1</c:f>
              <c:strCache>
                <c:ptCount val="1"/>
                <c:pt idx="0">
                  <c:v>Series 4</c:v>
                </c:pt>
              </c:strCache>
            </c:strRef>
          </c:tx>
          <c:spPr>
            <a:solidFill>
              <a:schemeClr val="tx2"/>
            </a:solidFill>
            <a:ln>
              <a:noFill/>
            </a:ln>
            <a:effectLst/>
          </c:spPr>
          <c:invertIfNegative val="0"/>
          <c:dLbls>
            <c:dLbl>
              <c:idx val="0"/>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9AF1-4CB7-9D0B-81789DE1BB7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Sheet1!$E$2:$E$5</c:f>
              <c:numCache>
                <c:formatCode>General</c:formatCode>
                <c:ptCount val="4"/>
                <c:pt idx="0">
                  <c:v>1.3</c:v>
                </c:pt>
              </c:numCache>
            </c:numRef>
          </c:val>
          <c:extLst>
            <c:ext xmlns:c16="http://schemas.microsoft.com/office/drawing/2014/chart" uri="{C3380CC4-5D6E-409C-BE32-E72D297353CC}">
              <c16:uniqueId val="{00000004-9AF1-4CB7-9D0B-81789DE1BB71}"/>
            </c:ext>
          </c:extLst>
        </c:ser>
        <c:ser>
          <c:idx val="4"/>
          <c:order val="4"/>
          <c:tx>
            <c:strRef>
              <c:f>Sheet1!$F$1</c:f>
              <c:strCache>
                <c:ptCount val="1"/>
                <c:pt idx="0">
                  <c:v>Series 5</c:v>
                </c:pt>
              </c:strCache>
            </c:strRef>
          </c:tx>
          <c:spPr>
            <a:solidFill>
              <a:schemeClr val="accent5"/>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Sheet1!$F$2:$F$5</c:f>
              <c:numCache>
                <c:formatCode>General</c:formatCode>
                <c:ptCount val="4"/>
                <c:pt idx="0">
                  <c:v>3.2</c:v>
                </c:pt>
              </c:numCache>
            </c:numRef>
          </c:val>
          <c:extLst>
            <c:ext xmlns:c16="http://schemas.microsoft.com/office/drawing/2014/chart" uri="{C3380CC4-5D6E-409C-BE32-E72D297353CC}">
              <c16:uniqueId val="{00000005-9AF1-4CB7-9D0B-81789DE1BB71}"/>
            </c:ext>
          </c:extLst>
        </c:ser>
        <c:ser>
          <c:idx val="5"/>
          <c:order val="5"/>
          <c:tx>
            <c:strRef>
              <c:f>Sheet1!$G$1</c:f>
              <c:strCache>
                <c:ptCount val="1"/>
                <c:pt idx="0">
                  <c:v>Series 6</c:v>
                </c:pt>
              </c:strCache>
            </c:strRef>
          </c:tx>
          <c:spPr>
            <a:solidFill>
              <a:schemeClr val="accent1">
                <a:lumMod val="20000"/>
                <a:lumOff val="80000"/>
              </a:schemeClr>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Sheet1!$G$2:$G$5</c:f>
              <c:numCache>
                <c:formatCode>General</c:formatCode>
                <c:ptCount val="4"/>
                <c:pt idx="0">
                  <c:v>0.7</c:v>
                </c:pt>
              </c:numCache>
            </c:numRef>
          </c:val>
          <c:extLst>
            <c:ext xmlns:c16="http://schemas.microsoft.com/office/drawing/2014/chart" uri="{C3380CC4-5D6E-409C-BE32-E72D297353CC}">
              <c16:uniqueId val="{00000006-9AF1-4CB7-9D0B-81789DE1BB71}"/>
            </c:ext>
          </c:extLst>
        </c:ser>
        <c:ser>
          <c:idx val="6"/>
          <c:order val="6"/>
          <c:tx>
            <c:strRef>
              <c:f>Sheet1!$H$1</c:f>
              <c:strCache>
                <c:ptCount val="1"/>
                <c:pt idx="0">
                  <c:v>Series 7</c:v>
                </c:pt>
              </c:strCache>
            </c:strRef>
          </c:tx>
          <c:spPr>
            <a:solidFill>
              <a:srgbClr val="00B050"/>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Sheet1!$H$2:$H$5</c:f>
              <c:numCache>
                <c:formatCode>General</c:formatCode>
                <c:ptCount val="4"/>
                <c:pt idx="0">
                  <c:v>1.1000000000000001</c:v>
                </c:pt>
              </c:numCache>
            </c:numRef>
          </c:val>
          <c:extLst>
            <c:ext xmlns:c16="http://schemas.microsoft.com/office/drawing/2014/chart" uri="{C3380CC4-5D6E-409C-BE32-E72D297353CC}">
              <c16:uniqueId val="{00000007-9AF1-4CB7-9D0B-81789DE1BB71}"/>
            </c:ext>
          </c:extLst>
        </c:ser>
        <c:ser>
          <c:idx val="7"/>
          <c:order val="7"/>
          <c:tx>
            <c:strRef>
              <c:f>Sheet1!$I$1</c:f>
              <c:strCache>
                <c:ptCount val="1"/>
                <c:pt idx="0">
                  <c:v>Series 8</c:v>
                </c:pt>
              </c:strCache>
            </c:strRef>
          </c:tx>
          <c:spPr>
            <a:solidFill>
              <a:schemeClr val="accent2">
                <a:lumMod val="60000"/>
              </a:schemeClr>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Sheet1!$I$2:$I$5</c:f>
              <c:numCache>
                <c:formatCode>General</c:formatCode>
                <c:ptCount val="4"/>
                <c:pt idx="0">
                  <c:v>2.7</c:v>
                </c:pt>
              </c:numCache>
            </c:numRef>
          </c:val>
          <c:extLst>
            <c:ext xmlns:c16="http://schemas.microsoft.com/office/drawing/2014/chart" uri="{C3380CC4-5D6E-409C-BE32-E72D297353CC}">
              <c16:uniqueId val="{00000008-9AF1-4CB7-9D0B-81789DE1BB71}"/>
            </c:ext>
          </c:extLst>
        </c:ser>
        <c:dLbls>
          <c:showLegendKey val="0"/>
          <c:showVal val="0"/>
          <c:showCatName val="0"/>
          <c:showSerName val="0"/>
          <c:showPercent val="0"/>
          <c:showBubbleSize val="0"/>
        </c:dLbls>
        <c:gapWidth val="150"/>
        <c:overlap val="100"/>
        <c:axId val="409867480"/>
        <c:axId val="409866824"/>
      </c:barChart>
      <c:catAx>
        <c:axId val="40986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9866824"/>
        <c:crosses val="autoZero"/>
        <c:auto val="1"/>
        <c:lblAlgn val="ctr"/>
        <c:lblOffset val="100"/>
        <c:noMultiLvlLbl val="0"/>
      </c:catAx>
      <c:valAx>
        <c:axId val="409866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986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14868289701479E-2"/>
          <c:y val="0.1644438297086793"/>
          <c:w val="0.95298513171029853"/>
          <c:h val="0.77792798553468179"/>
        </c:manualLayout>
      </c:layout>
      <c:barChart>
        <c:barDir val="col"/>
        <c:grouping val="stacked"/>
        <c:varyColors val="0"/>
        <c:ser>
          <c:idx val="0"/>
          <c:order val="0"/>
          <c:tx>
            <c:strRef>
              <c:f>Sheet1!$B$1</c:f>
              <c:strCache>
                <c:ptCount val="1"/>
                <c:pt idx="0">
                  <c:v>Series 1</c:v>
                </c:pt>
              </c:strCache>
            </c:strRef>
          </c:tx>
          <c:spPr>
            <a:solidFill>
              <a:srgbClr val="FF0000"/>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Sheet1!$B$2:$B$5</c:f>
              <c:numCache>
                <c:formatCode>General</c:formatCode>
                <c:ptCount val="4"/>
                <c:pt idx="0">
                  <c:v>2.6</c:v>
                </c:pt>
              </c:numCache>
            </c:numRef>
          </c:val>
          <c:extLst>
            <c:ext xmlns:c16="http://schemas.microsoft.com/office/drawing/2014/chart" uri="{C3380CC4-5D6E-409C-BE32-E72D297353CC}">
              <c16:uniqueId val="{00000000-9AF1-4CB7-9D0B-81789DE1BB71}"/>
            </c:ext>
          </c:extLst>
        </c:ser>
        <c:ser>
          <c:idx val="1"/>
          <c:order val="1"/>
          <c:tx>
            <c:strRef>
              <c:f>Sheet1!$C$1</c:f>
              <c:strCache>
                <c:ptCount val="1"/>
                <c:pt idx="0">
                  <c:v>Series 2</c:v>
                </c:pt>
              </c:strCache>
            </c:strRef>
          </c:tx>
          <c:spPr>
            <a:solidFill>
              <a:schemeClr val="accent6">
                <a:lumMod val="60000"/>
                <a:lumOff val="40000"/>
              </a:schemeClr>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Sheet1!$C$2:$C$5</c:f>
              <c:numCache>
                <c:formatCode>General</c:formatCode>
                <c:ptCount val="4"/>
                <c:pt idx="0">
                  <c:v>2.7</c:v>
                </c:pt>
              </c:numCache>
            </c:numRef>
          </c:val>
          <c:extLst>
            <c:ext xmlns:c16="http://schemas.microsoft.com/office/drawing/2014/chart" uri="{C3380CC4-5D6E-409C-BE32-E72D297353CC}">
              <c16:uniqueId val="{00000001-9AF1-4CB7-9D0B-81789DE1BB71}"/>
            </c:ext>
          </c:extLst>
        </c:ser>
        <c:ser>
          <c:idx val="2"/>
          <c:order val="2"/>
          <c:tx>
            <c:strRef>
              <c:f>Sheet1!$D$1</c:f>
              <c:strCache>
                <c:ptCount val="1"/>
                <c:pt idx="0">
                  <c:v>Series 3</c:v>
                </c:pt>
              </c:strCache>
            </c:strRef>
          </c:tx>
          <c:spPr>
            <a:solidFill>
              <a:schemeClr val="accent3"/>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Sheet1!$D$2:$D$5</c:f>
              <c:numCache>
                <c:formatCode>General</c:formatCode>
                <c:ptCount val="4"/>
                <c:pt idx="0">
                  <c:v>3.3</c:v>
                </c:pt>
              </c:numCache>
            </c:numRef>
          </c:val>
          <c:extLst>
            <c:ext xmlns:c16="http://schemas.microsoft.com/office/drawing/2014/chart" uri="{C3380CC4-5D6E-409C-BE32-E72D297353CC}">
              <c16:uniqueId val="{00000002-9AF1-4CB7-9D0B-81789DE1BB71}"/>
            </c:ext>
          </c:extLst>
        </c:ser>
        <c:ser>
          <c:idx val="3"/>
          <c:order val="3"/>
          <c:tx>
            <c:strRef>
              <c:f>Sheet1!$E$1</c:f>
              <c:strCache>
                <c:ptCount val="1"/>
                <c:pt idx="0">
                  <c:v>Series 4</c:v>
                </c:pt>
              </c:strCache>
            </c:strRef>
          </c:tx>
          <c:spPr>
            <a:solidFill>
              <a:schemeClr val="tx2"/>
            </a:solidFill>
            <a:ln>
              <a:noFill/>
            </a:ln>
            <a:effectLst/>
          </c:spPr>
          <c:invertIfNegative val="0"/>
          <c:dLbls>
            <c:dLbl>
              <c:idx val="0"/>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9AF1-4CB7-9D0B-81789DE1BB7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Sheet1!$E$2:$E$5</c:f>
              <c:numCache>
                <c:formatCode>General</c:formatCode>
                <c:ptCount val="4"/>
                <c:pt idx="0">
                  <c:v>1.3</c:v>
                </c:pt>
              </c:numCache>
            </c:numRef>
          </c:val>
          <c:extLst>
            <c:ext xmlns:c16="http://schemas.microsoft.com/office/drawing/2014/chart" uri="{C3380CC4-5D6E-409C-BE32-E72D297353CC}">
              <c16:uniqueId val="{00000004-9AF1-4CB7-9D0B-81789DE1BB71}"/>
            </c:ext>
          </c:extLst>
        </c:ser>
        <c:ser>
          <c:idx val="4"/>
          <c:order val="4"/>
          <c:tx>
            <c:strRef>
              <c:f>Sheet1!$F$1</c:f>
              <c:strCache>
                <c:ptCount val="1"/>
                <c:pt idx="0">
                  <c:v>Series 5</c:v>
                </c:pt>
              </c:strCache>
            </c:strRef>
          </c:tx>
          <c:spPr>
            <a:solidFill>
              <a:schemeClr val="accent5"/>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Sheet1!$F$2:$F$5</c:f>
              <c:numCache>
                <c:formatCode>General</c:formatCode>
                <c:ptCount val="4"/>
                <c:pt idx="0">
                  <c:v>3.2</c:v>
                </c:pt>
              </c:numCache>
            </c:numRef>
          </c:val>
          <c:extLst>
            <c:ext xmlns:c16="http://schemas.microsoft.com/office/drawing/2014/chart" uri="{C3380CC4-5D6E-409C-BE32-E72D297353CC}">
              <c16:uniqueId val="{00000005-9AF1-4CB7-9D0B-81789DE1BB71}"/>
            </c:ext>
          </c:extLst>
        </c:ser>
        <c:ser>
          <c:idx val="5"/>
          <c:order val="5"/>
          <c:tx>
            <c:strRef>
              <c:f>Sheet1!$G$1</c:f>
              <c:strCache>
                <c:ptCount val="1"/>
                <c:pt idx="0">
                  <c:v>Series 6</c:v>
                </c:pt>
              </c:strCache>
            </c:strRef>
          </c:tx>
          <c:spPr>
            <a:solidFill>
              <a:schemeClr val="accent1">
                <a:lumMod val="20000"/>
                <a:lumOff val="80000"/>
              </a:schemeClr>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Sheet1!$G$2:$G$5</c:f>
              <c:numCache>
                <c:formatCode>General</c:formatCode>
                <c:ptCount val="4"/>
                <c:pt idx="0">
                  <c:v>0.7</c:v>
                </c:pt>
              </c:numCache>
            </c:numRef>
          </c:val>
          <c:extLst>
            <c:ext xmlns:c16="http://schemas.microsoft.com/office/drawing/2014/chart" uri="{C3380CC4-5D6E-409C-BE32-E72D297353CC}">
              <c16:uniqueId val="{00000006-9AF1-4CB7-9D0B-81789DE1BB71}"/>
            </c:ext>
          </c:extLst>
        </c:ser>
        <c:ser>
          <c:idx val="6"/>
          <c:order val="6"/>
          <c:tx>
            <c:strRef>
              <c:f>Sheet1!$H$1</c:f>
              <c:strCache>
                <c:ptCount val="1"/>
                <c:pt idx="0">
                  <c:v>Series 7</c:v>
                </c:pt>
              </c:strCache>
            </c:strRef>
          </c:tx>
          <c:spPr>
            <a:solidFill>
              <a:srgbClr val="00B050"/>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Sheet1!$H$2:$H$5</c:f>
              <c:numCache>
                <c:formatCode>General</c:formatCode>
                <c:ptCount val="4"/>
                <c:pt idx="0">
                  <c:v>1.1000000000000001</c:v>
                </c:pt>
              </c:numCache>
            </c:numRef>
          </c:val>
          <c:extLst>
            <c:ext xmlns:c16="http://schemas.microsoft.com/office/drawing/2014/chart" uri="{C3380CC4-5D6E-409C-BE32-E72D297353CC}">
              <c16:uniqueId val="{00000007-9AF1-4CB7-9D0B-81789DE1BB71}"/>
            </c:ext>
          </c:extLst>
        </c:ser>
        <c:ser>
          <c:idx val="7"/>
          <c:order val="7"/>
          <c:tx>
            <c:strRef>
              <c:f>Sheet1!$I$1</c:f>
              <c:strCache>
                <c:ptCount val="1"/>
                <c:pt idx="0">
                  <c:v>Series 8</c:v>
                </c:pt>
              </c:strCache>
            </c:strRef>
          </c:tx>
          <c:spPr>
            <a:solidFill>
              <a:schemeClr val="accent2">
                <a:lumMod val="60000"/>
              </a:schemeClr>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Sheet1!$I$2:$I$5</c:f>
              <c:numCache>
                <c:formatCode>General</c:formatCode>
                <c:ptCount val="4"/>
                <c:pt idx="0">
                  <c:v>2.7</c:v>
                </c:pt>
              </c:numCache>
            </c:numRef>
          </c:val>
          <c:extLst>
            <c:ext xmlns:c16="http://schemas.microsoft.com/office/drawing/2014/chart" uri="{C3380CC4-5D6E-409C-BE32-E72D297353CC}">
              <c16:uniqueId val="{00000008-9AF1-4CB7-9D0B-81789DE1BB71}"/>
            </c:ext>
          </c:extLst>
        </c:ser>
        <c:dLbls>
          <c:showLegendKey val="0"/>
          <c:showVal val="0"/>
          <c:showCatName val="0"/>
          <c:showSerName val="0"/>
          <c:showPercent val="0"/>
          <c:showBubbleSize val="0"/>
        </c:dLbls>
        <c:gapWidth val="150"/>
        <c:overlap val="100"/>
        <c:axId val="409867480"/>
        <c:axId val="409866824"/>
      </c:barChart>
      <c:catAx>
        <c:axId val="40986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9866824"/>
        <c:crosses val="autoZero"/>
        <c:auto val="1"/>
        <c:lblAlgn val="ctr"/>
        <c:lblOffset val="100"/>
        <c:noMultiLvlLbl val="0"/>
      </c:catAx>
      <c:valAx>
        <c:axId val="409866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986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95464306631094E-2"/>
          <c:y val="4.3966932182449292E-2"/>
          <c:w val="0.94694751089998053"/>
          <c:h val="0.91206613563510142"/>
        </c:manualLayout>
      </c:layout>
      <c:barChart>
        <c:barDir val="col"/>
        <c:grouping val="clustered"/>
        <c:varyColors val="0"/>
        <c:ser>
          <c:idx val="0"/>
          <c:order val="0"/>
          <c:tx>
            <c:strRef>
              <c:f>Sheet1!$B$1</c:f>
              <c:strCache>
                <c:ptCount val="1"/>
                <c:pt idx="0">
                  <c:v>Series 1</c:v>
                </c:pt>
              </c:strCache>
            </c:strRef>
          </c:tx>
          <c:spPr>
            <a:solidFill>
              <a:srgbClr val="00B0F0"/>
            </a:solidFill>
            <a:ln>
              <a:noFill/>
            </a:ln>
            <a:effectLst/>
          </c:spPr>
          <c:invertIfNegative val="0"/>
          <c:cat>
            <c:strRef>
              <c:f>Sheet1!$A$2:$A$5</c:f>
              <c:strCache>
                <c:ptCount val="3"/>
                <c:pt idx="0">
                  <c:v>Ford target</c:v>
                </c:pt>
                <c:pt idx="1">
                  <c:v>45% target</c:v>
                </c:pt>
                <c:pt idx="2">
                  <c:v>Ford plan</c:v>
                </c:pt>
              </c:strCache>
            </c:strRef>
          </c:cat>
          <c:val>
            <c:numRef>
              <c:f>Sheet1!$B$2:$B$5</c:f>
              <c:numCache>
                <c:formatCode>General</c:formatCode>
                <c:ptCount val="4"/>
                <c:pt idx="0">
                  <c:v>17.600000000000001</c:v>
                </c:pt>
                <c:pt idx="1">
                  <c:v>50</c:v>
                </c:pt>
                <c:pt idx="2">
                  <c:v>3.4</c:v>
                </c:pt>
              </c:numCache>
            </c:numRef>
          </c:val>
          <c:extLst>
            <c:ext xmlns:c16="http://schemas.microsoft.com/office/drawing/2014/chart" uri="{C3380CC4-5D6E-409C-BE32-E72D297353CC}">
              <c16:uniqueId val="{00000000-974E-4801-8C25-24323832EE8F}"/>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Ford target</c:v>
                </c:pt>
                <c:pt idx="1">
                  <c:v>45% target</c:v>
                </c:pt>
                <c:pt idx="2">
                  <c:v>Ford plan</c:v>
                </c:pt>
              </c:strCache>
            </c:strRef>
          </c:cat>
          <c:val>
            <c:numRef>
              <c:f>Sheet1!$C$2:$C$5</c:f>
              <c:numCache>
                <c:formatCode>General</c:formatCode>
                <c:ptCount val="4"/>
              </c:numCache>
            </c:numRef>
          </c:val>
          <c:extLst>
            <c:ext xmlns:c16="http://schemas.microsoft.com/office/drawing/2014/chart" uri="{C3380CC4-5D6E-409C-BE32-E72D297353CC}">
              <c16:uniqueId val="{00000001-974E-4801-8C25-24323832EE8F}"/>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Ford target</c:v>
                </c:pt>
                <c:pt idx="1">
                  <c:v>45% target</c:v>
                </c:pt>
                <c:pt idx="2">
                  <c:v>Ford plan</c:v>
                </c:pt>
              </c:strCache>
            </c:strRef>
          </c:cat>
          <c:val>
            <c:numRef>
              <c:f>Sheet1!$D$2:$D$5</c:f>
              <c:numCache>
                <c:formatCode>General</c:formatCode>
                <c:ptCount val="4"/>
              </c:numCache>
            </c:numRef>
          </c:val>
          <c:extLst>
            <c:ext xmlns:c16="http://schemas.microsoft.com/office/drawing/2014/chart" uri="{C3380CC4-5D6E-409C-BE32-E72D297353CC}">
              <c16:uniqueId val="{00000002-974E-4801-8C25-24323832EE8F}"/>
            </c:ext>
          </c:extLst>
        </c:ser>
        <c:dLbls>
          <c:showLegendKey val="0"/>
          <c:showVal val="0"/>
          <c:showCatName val="0"/>
          <c:showSerName val="0"/>
          <c:showPercent val="0"/>
          <c:showBubbleSize val="0"/>
        </c:dLbls>
        <c:gapWidth val="219"/>
        <c:overlap val="-27"/>
        <c:axId val="491769224"/>
        <c:axId val="948684744"/>
      </c:barChart>
      <c:catAx>
        <c:axId val="491769224"/>
        <c:scaling>
          <c:orientation val="minMax"/>
        </c:scaling>
        <c:delete val="1"/>
        <c:axPos val="b"/>
        <c:numFmt formatCode="General" sourceLinked="1"/>
        <c:majorTickMark val="none"/>
        <c:minorTickMark val="none"/>
        <c:tickLblPos val="nextTo"/>
        <c:crossAx val="948684744"/>
        <c:crosses val="autoZero"/>
        <c:auto val="1"/>
        <c:lblAlgn val="ctr"/>
        <c:lblOffset val="100"/>
        <c:noMultiLvlLbl val="0"/>
      </c:catAx>
      <c:valAx>
        <c:axId val="948684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1769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1-25T12:06:09.138" idx="1">
    <p:pos x="5585" y="2934"/>
    <p:text/>
    <p:extLst>
      <p:ext uri="{C676402C-5697-4E1C-873F-D02D1690AC5C}">
        <p15:threadingInfo xmlns:p15="http://schemas.microsoft.com/office/powerpoint/2012/main" timeZoneBias="300"/>
      </p:ext>
    </p:extLst>
  </p:cm>
  <p:cm authorId="1" dt="2022-02-08T12:00:10.116" idx="2">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6C8A60-B8C4-440E-9FB4-28D6EB47D70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CA"/>
        </a:p>
      </dgm:t>
    </dgm:pt>
    <dgm:pt modelId="{0557B10A-CBB4-43F2-905C-F75AF2ED0B7F}">
      <dgm:prSet phldrT="[Text]"/>
      <dgm:spPr>
        <a:solidFill>
          <a:srgbClr val="0070C0"/>
        </a:solidFill>
      </dgm:spPr>
      <dgm:t>
        <a:bodyPr/>
        <a:lstStyle/>
        <a:p>
          <a:r>
            <a:rPr lang="en-CA" b="1" dirty="0"/>
            <a:t>Ford’s support of fossil fuels </a:t>
          </a:r>
        </a:p>
      </dgm:t>
    </dgm:pt>
    <dgm:pt modelId="{A7528C79-A8E1-4FD9-B3B8-FF6EB54DAACF}" type="parTrans" cxnId="{4CCD7CAA-9857-4347-A0CB-F655B797885C}">
      <dgm:prSet/>
      <dgm:spPr/>
      <dgm:t>
        <a:bodyPr/>
        <a:lstStyle/>
        <a:p>
          <a:endParaRPr lang="en-CA"/>
        </a:p>
      </dgm:t>
    </dgm:pt>
    <dgm:pt modelId="{FB15B8EB-553C-48FC-A4F4-D7A7325BC354}" type="sibTrans" cxnId="{4CCD7CAA-9857-4347-A0CB-F655B797885C}">
      <dgm:prSet/>
      <dgm:spPr/>
      <dgm:t>
        <a:bodyPr/>
        <a:lstStyle/>
        <a:p>
          <a:endParaRPr lang="en-CA"/>
        </a:p>
      </dgm:t>
    </dgm:pt>
    <dgm:pt modelId="{1CFFB2C9-3212-44D0-87AE-B3BA5C715F9B}">
      <dgm:prSet phldrT="[Text]"/>
      <dgm:spPr>
        <a:solidFill>
          <a:srgbClr val="FF0000"/>
        </a:solidFill>
      </dgm:spPr>
      <dgm:t>
        <a:bodyPr/>
        <a:lstStyle/>
        <a:p>
          <a:r>
            <a:rPr lang="en-CA" b="1" dirty="0"/>
            <a:t>Economic model based on growth </a:t>
          </a:r>
        </a:p>
      </dgm:t>
    </dgm:pt>
    <dgm:pt modelId="{E60E89E8-5F46-4CFE-91F7-BBF6B630D3E6}" type="parTrans" cxnId="{27DD0D06-924F-47AA-A888-722583DCCAEB}">
      <dgm:prSet/>
      <dgm:spPr/>
      <dgm:t>
        <a:bodyPr/>
        <a:lstStyle/>
        <a:p>
          <a:endParaRPr lang="en-CA"/>
        </a:p>
      </dgm:t>
    </dgm:pt>
    <dgm:pt modelId="{DD52F9F3-B5DD-484F-A47F-2171725A4BBB}" type="sibTrans" cxnId="{27DD0D06-924F-47AA-A888-722583DCCAEB}">
      <dgm:prSet/>
      <dgm:spPr/>
      <dgm:t>
        <a:bodyPr/>
        <a:lstStyle/>
        <a:p>
          <a:endParaRPr lang="en-CA"/>
        </a:p>
      </dgm:t>
    </dgm:pt>
    <dgm:pt modelId="{11E6FCC2-A627-4EA6-B839-13227B53DD66}">
      <dgm:prSet phldrT="[Text]"/>
      <dgm:spPr>
        <a:solidFill>
          <a:schemeClr val="accent5">
            <a:lumMod val="75000"/>
          </a:schemeClr>
        </a:solidFill>
      </dgm:spPr>
      <dgm:t>
        <a:bodyPr/>
        <a:lstStyle/>
        <a:p>
          <a:r>
            <a:rPr lang="en-CA" b="1" dirty="0"/>
            <a:t>Pro business Ideology </a:t>
          </a:r>
        </a:p>
      </dgm:t>
    </dgm:pt>
    <dgm:pt modelId="{4169CD3F-B176-4821-80E3-AE8B2F0CB268}" type="parTrans" cxnId="{CA4FF244-D763-45FF-905F-3BACD9D1676F}">
      <dgm:prSet/>
      <dgm:spPr/>
      <dgm:t>
        <a:bodyPr/>
        <a:lstStyle/>
        <a:p>
          <a:endParaRPr lang="en-CA"/>
        </a:p>
      </dgm:t>
    </dgm:pt>
    <dgm:pt modelId="{9740C7B4-DA38-4FC4-899F-2C85975BBF76}" type="sibTrans" cxnId="{CA4FF244-D763-45FF-905F-3BACD9D1676F}">
      <dgm:prSet/>
      <dgm:spPr/>
      <dgm:t>
        <a:bodyPr/>
        <a:lstStyle/>
        <a:p>
          <a:endParaRPr lang="en-CA"/>
        </a:p>
      </dgm:t>
    </dgm:pt>
    <dgm:pt modelId="{7B1032D2-2EB0-43B7-BB81-43C4147AD658}" type="pres">
      <dgm:prSet presAssocID="{8C6C8A60-B8C4-440E-9FB4-28D6EB47D70A}" presName="Name0" presStyleCnt="0">
        <dgm:presLayoutVars>
          <dgm:dir/>
          <dgm:resizeHandles val="exact"/>
        </dgm:presLayoutVars>
      </dgm:prSet>
      <dgm:spPr/>
    </dgm:pt>
    <dgm:pt modelId="{6E394B78-8CEF-4A59-BF1A-4FE2DD07C587}" type="pres">
      <dgm:prSet presAssocID="{0557B10A-CBB4-43F2-905C-F75AF2ED0B7F}" presName="node" presStyleLbl="node1" presStyleIdx="0" presStyleCnt="3">
        <dgm:presLayoutVars>
          <dgm:bulletEnabled val="1"/>
        </dgm:presLayoutVars>
      </dgm:prSet>
      <dgm:spPr/>
    </dgm:pt>
    <dgm:pt modelId="{7C5FF6C0-21EB-41F3-85DB-5658BD4B92FC}" type="pres">
      <dgm:prSet presAssocID="{FB15B8EB-553C-48FC-A4F4-D7A7325BC354}" presName="sibTrans" presStyleLbl="sibTrans2D1" presStyleIdx="0" presStyleCnt="3"/>
      <dgm:spPr/>
    </dgm:pt>
    <dgm:pt modelId="{E58C6080-9578-49D2-A3F4-23C4DCA40709}" type="pres">
      <dgm:prSet presAssocID="{FB15B8EB-553C-48FC-A4F4-D7A7325BC354}" presName="connectorText" presStyleLbl="sibTrans2D1" presStyleIdx="0" presStyleCnt="3"/>
      <dgm:spPr/>
    </dgm:pt>
    <dgm:pt modelId="{1938B28C-D308-4606-8062-6916183CB90A}" type="pres">
      <dgm:prSet presAssocID="{1CFFB2C9-3212-44D0-87AE-B3BA5C715F9B}" presName="node" presStyleLbl="node1" presStyleIdx="1" presStyleCnt="3">
        <dgm:presLayoutVars>
          <dgm:bulletEnabled val="1"/>
        </dgm:presLayoutVars>
      </dgm:prSet>
      <dgm:spPr/>
    </dgm:pt>
    <dgm:pt modelId="{0A841A26-6EF9-4951-AD51-723EB5665609}" type="pres">
      <dgm:prSet presAssocID="{DD52F9F3-B5DD-484F-A47F-2171725A4BBB}" presName="sibTrans" presStyleLbl="sibTrans2D1" presStyleIdx="1" presStyleCnt="3"/>
      <dgm:spPr/>
    </dgm:pt>
    <dgm:pt modelId="{5CACD355-B7C7-42AC-9714-B9E4BBE31364}" type="pres">
      <dgm:prSet presAssocID="{DD52F9F3-B5DD-484F-A47F-2171725A4BBB}" presName="connectorText" presStyleLbl="sibTrans2D1" presStyleIdx="1" presStyleCnt="3"/>
      <dgm:spPr/>
    </dgm:pt>
    <dgm:pt modelId="{6F7BA256-44DE-4BC7-B734-081D25680F10}" type="pres">
      <dgm:prSet presAssocID="{11E6FCC2-A627-4EA6-B839-13227B53DD66}" presName="node" presStyleLbl="node1" presStyleIdx="2" presStyleCnt="3">
        <dgm:presLayoutVars>
          <dgm:bulletEnabled val="1"/>
        </dgm:presLayoutVars>
      </dgm:prSet>
      <dgm:spPr/>
    </dgm:pt>
    <dgm:pt modelId="{16050938-9784-43B1-8D79-C865ABC08906}" type="pres">
      <dgm:prSet presAssocID="{9740C7B4-DA38-4FC4-899F-2C85975BBF76}" presName="sibTrans" presStyleLbl="sibTrans2D1" presStyleIdx="2" presStyleCnt="3"/>
      <dgm:spPr/>
    </dgm:pt>
    <dgm:pt modelId="{A993DC40-FF84-49A3-B7EC-F7494133A7CE}" type="pres">
      <dgm:prSet presAssocID="{9740C7B4-DA38-4FC4-899F-2C85975BBF76}" presName="connectorText" presStyleLbl="sibTrans2D1" presStyleIdx="2" presStyleCnt="3"/>
      <dgm:spPr/>
    </dgm:pt>
  </dgm:ptLst>
  <dgm:cxnLst>
    <dgm:cxn modelId="{27DD0D06-924F-47AA-A888-722583DCCAEB}" srcId="{8C6C8A60-B8C4-440E-9FB4-28D6EB47D70A}" destId="{1CFFB2C9-3212-44D0-87AE-B3BA5C715F9B}" srcOrd="1" destOrd="0" parTransId="{E60E89E8-5F46-4CFE-91F7-BBF6B630D3E6}" sibTransId="{DD52F9F3-B5DD-484F-A47F-2171725A4BBB}"/>
    <dgm:cxn modelId="{AAD44B0A-9033-4692-80E2-0010F6B95D70}" type="presOf" srcId="{0557B10A-CBB4-43F2-905C-F75AF2ED0B7F}" destId="{6E394B78-8CEF-4A59-BF1A-4FE2DD07C587}" srcOrd="0" destOrd="0" presId="urn:microsoft.com/office/officeart/2005/8/layout/cycle7"/>
    <dgm:cxn modelId="{1680C912-4210-4715-B3F8-7496256DDBB4}" type="presOf" srcId="{FB15B8EB-553C-48FC-A4F4-D7A7325BC354}" destId="{7C5FF6C0-21EB-41F3-85DB-5658BD4B92FC}" srcOrd="0" destOrd="0" presId="urn:microsoft.com/office/officeart/2005/8/layout/cycle7"/>
    <dgm:cxn modelId="{FE220B1B-8F2E-48DD-B759-4272F064C86A}" type="presOf" srcId="{DD52F9F3-B5DD-484F-A47F-2171725A4BBB}" destId="{5CACD355-B7C7-42AC-9714-B9E4BBE31364}" srcOrd="1" destOrd="0" presId="urn:microsoft.com/office/officeart/2005/8/layout/cycle7"/>
    <dgm:cxn modelId="{3740AA1B-B699-4617-81C3-9D541052482D}" type="presOf" srcId="{FB15B8EB-553C-48FC-A4F4-D7A7325BC354}" destId="{E58C6080-9578-49D2-A3F4-23C4DCA40709}" srcOrd="1" destOrd="0" presId="urn:microsoft.com/office/officeart/2005/8/layout/cycle7"/>
    <dgm:cxn modelId="{FDB72F22-B54F-4DD6-802E-FC4D4993AE66}" type="presOf" srcId="{1CFFB2C9-3212-44D0-87AE-B3BA5C715F9B}" destId="{1938B28C-D308-4606-8062-6916183CB90A}" srcOrd="0" destOrd="0" presId="urn:microsoft.com/office/officeart/2005/8/layout/cycle7"/>
    <dgm:cxn modelId="{86389D40-3E67-4E05-979F-26908CCD253C}" type="presOf" srcId="{9740C7B4-DA38-4FC4-899F-2C85975BBF76}" destId="{A993DC40-FF84-49A3-B7EC-F7494133A7CE}" srcOrd="1" destOrd="0" presId="urn:microsoft.com/office/officeart/2005/8/layout/cycle7"/>
    <dgm:cxn modelId="{CA4FF244-D763-45FF-905F-3BACD9D1676F}" srcId="{8C6C8A60-B8C4-440E-9FB4-28D6EB47D70A}" destId="{11E6FCC2-A627-4EA6-B839-13227B53DD66}" srcOrd="2" destOrd="0" parTransId="{4169CD3F-B176-4821-80E3-AE8B2F0CB268}" sibTransId="{9740C7B4-DA38-4FC4-899F-2C85975BBF76}"/>
    <dgm:cxn modelId="{883ADCA6-B35B-4DA5-B2AF-80E4B04AB26D}" type="presOf" srcId="{11E6FCC2-A627-4EA6-B839-13227B53DD66}" destId="{6F7BA256-44DE-4BC7-B734-081D25680F10}" srcOrd="0" destOrd="0" presId="urn:microsoft.com/office/officeart/2005/8/layout/cycle7"/>
    <dgm:cxn modelId="{4D9DE3A6-8ADF-48B7-8839-473B44AA44D2}" type="presOf" srcId="{DD52F9F3-B5DD-484F-A47F-2171725A4BBB}" destId="{0A841A26-6EF9-4951-AD51-723EB5665609}" srcOrd="0" destOrd="0" presId="urn:microsoft.com/office/officeart/2005/8/layout/cycle7"/>
    <dgm:cxn modelId="{4CCD7CAA-9857-4347-A0CB-F655B797885C}" srcId="{8C6C8A60-B8C4-440E-9FB4-28D6EB47D70A}" destId="{0557B10A-CBB4-43F2-905C-F75AF2ED0B7F}" srcOrd="0" destOrd="0" parTransId="{A7528C79-A8E1-4FD9-B3B8-FF6EB54DAACF}" sibTransId="{FB15B8EB-553C-48FC-A4F4-D7A7325BC354}"/>
    <dgm:cxn modelId="{67B8ADB3-F17B-4315-831A-CBB96DBB4989}" type="presOf" srcId="{8C6C8A60-B8C4-440E-9FB4-28D6EB47D70A}" destId="{7B1032D2-2EB0-43B7-BB81-43C4147AD658}" srcOrd="0" destOrd="0" presId="urn:microsoft.com/office/officeart/2005/8/layout/cycle7"/>
    <dgm:cxn modelId="{5E8C2BF3-0F0A-4DA7-AA6F-877346EF51C3}" type="presOf" srcId="{9740C7B4-DA38-4FC4-899F-2C85975BBF76}" destId="{16050938-9784-43B1-8D79-C865ABC08906}" srcOrd="0" destOrd="0" presId="urn:microsoft.com/office/officeart/2005/8/layout/cycle7"/>
    <dgm:cxn modelId="{5E155E39-F849-43A3-8AF7-C50B2841A573}" type="presParOf" srcId="{7B1032D2-2EB0-43B7-BB81-43C4147AD658}" destId="{6E394B78-8CEF-4A59-BF1A-4FE2DD07C587}" srcOrd="0" destOrd="0" presId="urn:microsoft.com/office/officeart/2005/8/layout/cycle7"/>
    <dgm:cxn modelId="{DF50263D-FFD0-4D2C-A951-4A53F4713275}" type="presParOf" srcId="{7B1032D2-2EB0-43B7-BB81-43C4147AD658}" destId="{7C5FF6C0-21EB-41F3-85DB-5658BD4B92FC}" srcOrd="1" destOrd="0" presId="urn:microsoft.com/office/officeart/2005/8/layout/cycle7"/>
    <dgm:cxn modelId="{7D584A8D-6FED-43FD-A22A-E841BB2DA3EA}" type="presParOf" srcId="{7C5FF6C0-21EB-41F3-85DB-5658BD4B92FC}" destId="{E58C6080-9578-49D2-A3F4-23C4DCA40709}" srcOrd="0" destOrd="0" presId="urn:microsoft.com/office/officeart/2005/8/layout/cycle7"/>
    <dgm:cxn modelId="{7D839203-71D6-46B7-B103-11B741D53F82}" type="presParOf" srcId="{7B1032D2-2EB0-43B7-BB81-43C4147AD658}" destId="{1938B28C-D308-4606-8062-6916183CB90A}" srcOrd="2" destOrd="0" presId="urn:microsoft.com/office/officeart/2005/8/layout/cycle7"/>
    <dgm:cxn modelId="{00281835-EB9B-445E-BFBB-BE976E0B631B}" type="presParOf" srcId="{7B1032D2-2EB0-43B7-BB81-43C4147AD658}" destId="{0A841A26-6EF9-4951-AD51-723EB5665609}" srcOrd="3" destOrd="0" presId="urn:microsoft.com/office/officeart/2005/8/layout/cycle7"/>
    <dgm:cxn modelId="{E32D53BE-35C6-48D2-9E32-99AC75BBE187}" type="presParOf" srcId="{0A841A26-6EF9-4951-AD51-723EB5665609}" destId="{5CACD355-B7C7-42AC-9714-B9E4BBE31364}" srcOrd="0" destOrd="0" presId="urn:microsoft.com/office/officeart/2005/8/layout/cycle7"/>
    <dgm:cxn modelId="{A9928D10-BCDC-4152-ACE3-A6C405C362F4}" type="presParOf" srcId="{7B1032D2-2EB0-43B7-BB81-43C4147AD658}" destId="{6F7BA256-44DE-4BC7-B734-081D25680F10}" srcOrd="4" destOrd="0" presId="urn:microsoft.com/office/officeart/2005/8/layout/cycle7"/>
    <dgm:cxn modelId="{25492515-D69E-4694-ABFF-6E5A621DD5F4}" type="presParOf" srcId="{7B1032D2-2EB0-43B7-BB81-43C4147AD658}" destId="{16050938-9784-43B1-8D79-C865ABC08906}" srcOrd="5" destOrd="0" presId="urn:microsoft.com/office/officeart/2005/8/layout/cycle7"/>
    <dgm:cxn modelId="{70C6C094-100E-4EF2-A133-758964EA5FF8}" type="presParOf" srcId="{16050938-9784-43B1-8D79-C865ABC08906}" destId="{A993DC40-FF84-49A3-B7EC-F7494133A7CE}"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0CD9F4-B02D-4BAC-84DA-70C9EE81A17B}" type="doc">
      <dgm:prSet loTypeId="urn:microsoft.com/office/officeart/2005/8/layout/cycle8" loCatId="cycle" qsTypeId="urn:microsoft.com/office/officeart/2005/8/quickstyle/simple4" qsCatId="simple" csTypeId="urn:microsoft.com/office/officeart/2005/8/colors/accent3_1" csCatId="accent3" phldr="1"/>
      <dgm:spPr/>
      <dgm:t>
        <a:bodyPr/>
        <a:lstStyle/>
        <a:p>
          <a:endParaRPr lang="en-CA"/>
        </a:p>
      </dgm:t>
    </dgm:pt>
    <dgm:pt modelId="{1DB575B3-EDCC-4558-8311-1B7791829FC2}">
      <dgm:prSet phldrT="[Text]"/>
      <dgm:spPr/>
      <dgm:t>
        <a:bodyPr/>
        <a:lstStyle/>
        <a:p>
          <a:r>
            <a:rPr lang="en-CA" dirty="0"/>
            <a:t>Fossil First</a:t>
          </a:r>
        </a:p>
      </dgm:t>
    </dgm:pt>
    <dgm:pt modelId="{9A0EB56A-C335-4DD3-9287-46E8DA01463E}" type="parTrans" cxnId="{754E96C1-2696-480E-819E-2CE026C4CC89}">
      <dgm:prSet/>
      <dgm:spPr/>
      <dgm:t>
        <a:bodyPr/>
        <a:lstStyle/>
        <a:p>
          <a:endParaRPr lang="en-CA"/>
        </a:p>
      </dgm:t>
    </dgm:pt>
    <dgm:pt modelId="{6BB8B8AA-D904-4D12-AA78-E8F8E51792A2}" type="sibTrans" cxnId="{754E96C1-2696-480E-819E-2CE026C4CC89}">
      <dgm:prSet/>
      <dgm:spPr/>
      <dgm:t>
        <a:bodyPr/>
        <a:lstStyle/>
        <a:p>
          <a:endParaRPr lang="en-CA"/>
        </a:p>
      </dgm:t>
    </dgm:pt>
    <dgm:pt modelId="{CBB3FE5E-2667-4F79-B1A8-A8044580BF46}">
      <dgm:prSet phldrT="[Text]"/>
      <dgm:spPr/>
      <dgm:t>
        <a:bodyPr/>
        <a:lstStyle/>
        <a:p>
          <a:r>
            <a:rPr lang="en-CA" dirty="0"/>
            <a:t>Growth First</a:t>
          </a:r>
        </a:p>
      </dgm:t>
    </dgm:pt>
    <dgm:pt modelId="{539A106B-53A1-4724-BDF9-E1BF506C865B}" type="parTrans" cxnId="{93DFA777-B287-4608-BCCA-7747CD5D7847}">
      <dgm:prSet/>
      <dgm:spPr/>
      <dgm:t>
        <a:bodyPr/>
        <a:lstStyle/>
        <a:p>
          <a:endParaRPr lang="en-CA"/>
        </a:p>
      </dgm:t>
    </dgm:pt>
    <dgm:pt modelId="{EC15ADC5-5A96-44D7-90CF-0C095F1814C5}" type="sibTrans" cxnId="{93DFA777-B287-4608-BCCA-7747CD5D7847}">
      <dgm:prSet/>
      <dgm:spPr/>
      <dgm:t>
        <a:bodyPr/>
        <a:lstStyle/>
        <a:p>
          <a:endParaRPr lang="en-CA"/>
        </a:p>
      </dgm:t>
    </dgm:pt>
    <dgm:pt modelId="{6295E617-CBEA-4520-9F9D-3757908F656F}">
      <dgm:prSet phldrT="[Text]"/>
      <dgm:spPr>
        <a:gradFill rotWithShape="0">
          <a:gsLst>
            <a:gs pos="0">
              <a:schemeClr val="tx2">
                <a:lumMod val="40000"/>
                <a:lumOff val="60000"/>
              </a:schemeClr>
            </a:gs>
            <a:gs pos="76992">
              <a:srgbClr val="DBDBDB"/>
            </a:gs>
            <a:gs pos="68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gradFill>
      </dgm:spPr>
      <dgm:t>
        <a:bodyPr/>
        <a:lstStyle/>
        <a:p>
          <a:r>
            <a:rPr lang="en-CA" dirty="0"/>
            <a:t>Business First</a:t>
          </a:r>
        </a:p>
      </dgm:t>
    </dgm:pt>
    <dgm:pt modelId="{181F2946-B5C9-40FE-9DDF-009DFF123E85}" type="parTrans" cxnId="{97FC251F-873D-4EA5-907C-7A322B96896C}">
      <dgm:prSet/>
      <dgm:spPr/>
      <dgm:t>
        <a:bodyPr/>
        <a:lstStyle/>
        <a:p>
          <a:endParaRPr lang="en-CA"/>
        </a:p>
      </dgm:t>
    </dgm:pt>
    <dgm:pt modelId="{F1DC2C49-AE38-471F-B9C5-57E4BEDD6016}" type="sibTrans" cxnId="{97FC251F-873D-4EA5-907C-7A322B96896C}">
      <dgm:prSet/>
      <dgm:spPr/>
      <dgm:t>
        <a:bodyPr/>
        <a:lstStyle/>
        <a:p>
          <a:endParaRPr lang="en-CA"/>
        </a:p>
      </dgm:t>
    </dgm:pt>
    <dgm:pt modelId="{361FC6D5-F335-4D51-A5CF-203DDCC0DE7F}" type="pres">
      <dgm:prSet presAssocID="{1B0CD9F4-B02D-4BAC-84DA-70C9EE81A17B}" presName="compositeShape" presStyleCnt="0">
        <dgm:presLayoutVars>
          <dgm:chMax val="7"/>
          <dgm:dir/>
          <dgm:resizeHandles val="exact"/>
        </dgm:presLayoutVars>
      </dgm:prSet>
      <dgm:spPr/>
    </dgm:pt>
    <dgm:pt modelId="{1D5750C6-D7DC-49FB-895B-17217CD05DEA}" type="pres">
      <dgm:prSet presAssocID="{1B0CD9F4-B02D-4BAC-84DA-70C9EE81A17B}" presName="wedge1" presStyleLbl="node1" presStyleIdx="0" presStyleCnt="3"/>
      <dgm:spPr/>
    </dgm:pt>
    <dgm:pt modelId="{72D5869B-6A47-4D89-8471-71AE7EF93C71}" type="pres">
      <dgm:prSet presAssocID="{1B0CD9F4-B02D-4BAC-84DA-70C9EE81A17B}" presName="dummy1a" presStyleCnt="0"/>
      <dgm:spPr/>
    </dgm:pt>
    <dgm:pt modelId="{977CB712-20E1-4AD0-9B23-57FB28631EC2}" type="pres">
      <dgm:prSet presAssocID="{1B0CD9F4-B02D-4BAC-84DA-70C9EE81A17B}" presName="dummy1b" presStyleCnt="0"/>
      <dgm:spPr/>
    </dgm:pt>
    <dgm:pt modelId="{48AB5CC8-8701-4F33-8D45-7A373506E23D}" type="pres">
      <dgm:prSet presAssocID="{1B0CD9F4-B02D-4BAC-84DA-70C9EE81A17B}" presName="wedge1Tx" presStyleLbl="node1" presStyleIdx="0" presStyleCnt="3">
        <dgm:presLayoutVars>
          <dgm:chMax val="0"/>
          <dgm:chPref val="0"/>
          <dgm:bulletEnabled val="1"/>
        </dgm:presLayoutVars>
      </dgm:prSet>
      <dgm:spPr/>
    </dgm:pt>
    <dgm:pt modelId="{70384AF4-F466-41D0-A836-E954D5F1D703}" type="pres">
      <dgm:prSet presAssocID="{1B0CD9F4-B02D-4BAC-84DA-70C9EE81A17B}" presName="wedge2" presStyleLbl="node1" presStyleIdx="1" presStyleCnt="3"/>
      <dgm:spPr/>
    </dgm:pt>
    <dgm:pt modelId="{B51CDF59-5609-46FB-AB8F-946D4C6F8824}" type="pres">
      <dgm:prSet presAssocID="{1B0CD9F4-B02D-4BAC-84DA-70C9EE81A17B}" presName="dummy2a" presStyleCnt="0"/>
      <dgm:spPr/>
    </dgm:pt>
    <dgm:pt modelId="{0FA5AEF8-D054-4DE3-B25E-D5E236C94289}" type="pres">
      <dgm:prSet presAssocID="{1B0CD9F4-B02D-4BAC-84DA-70C9EE81A17B}" presName="dummy2b" presStyleCnt="0"/>
      <dgm:spPr/>
    </dgm:pt>
    <dgm:pt modelId="{D90E900F-E6AC-4DE6-B8EF-2E5BBB9EE32E}" type="pres">
      <dgm:prSet presAssocID="{1B0CD9F4-B02D-4BAC-84DA-70C9EE81A17B}" presName="wedge2Tx" presStyleLbl="node1" presStyleIdx="1" presStyleCnt="3">
        <dgm:presLayoutVars>
          <dgm:chMax val="0"/>
          <dgm:chPref val="0"/>
          <dgm:bulletEnabled val="1"/>
        </dgm:presLayoutVars>
      </dgm:prSet>
      <dgm:spPr/>
    </dgm:pt>
    <dgm:pt modelId="{4315AADC-A292-4DDF-9C02-EB1B9B96AB50}" type="pres">
      <dgm:prSet presAssocID="{1B0CD9F4-B02D-4BAC-84DA-70C9EE81A17B}" presName="wedge3" presStyleLbl="node1" presStyleIdx="2" presStyleCnt="3" custScaleX="109663" custScaleY="94053"/>
      <dgm:spPr/>
    </dgm:pt>
    <dgm:pt modelId="{3D75FE27-5203-426B-A3A1-FFFB4BBD0496}" type="pres">
      <dgm:prSet presAssocID="{1B0CD9F4-B02D-4BAC-84DA-70C9EE81A17B}" presName="dummy3a" presStyleCnt="0"/>
      <dgm:spPr/>
    </dgm:pt>
    <dgm:pt modelId="{C4FB4395-84A9-4C15-BB0F-2CE84ADCB290}" type="pres">
      <dgm:prSet presAssocID="{1B0CD9F4-B02D-4BAC-84DA-70C9EE81A17B}" presName="dummy3b" presStyleCnt="0"/>
      <dgm:spPr/>
    </dgm:pt>
    <dgm:pt modelId="{433C377D-47FC-4FA3-9C95-5262C14E0AEC}" type="pres">
      <dgm:prSet presAssocID="{1B0CD9F4-B02D-4BAC-84DA-70C9EE81A17B}" presName="wedge3Tx" presStyleLbl="node1" presStyleIdx="2" presStyleCnt="3">
        <dgm:presLayoutVars>
          <dgm:chMax val="0"/>
          <dgm:chPref val="0"/>
          <dgm:bulletEnabled val="1"/>
        </dgm:presLayoutVars>
      </dgm:prSet>
      <dgm:spPr/>
    </dgm:pt>
    <dgm:pt modelId="{7E0612B1-7A42-45F3-83B4-E296E0BAC6D4}" type="pres">
      <dgm:prSet presAssocID="{6BB8B8AA-D904-4D12-AA78-E8F8E51792A2}" presName="arrowWedge1" presStyleLbl="fgSibTrans2D1" presStyleIdx="0" presStyleCnt="3"/>
      <dgm:spPr/>
    </dgm:pt>
    <dgm:pt modelId="{A84ACD53-166A-4848-BC77-68EC2E1B36FE}" type="pres">
      <dgm:prSet presAssocID="{EC15ADC5-5A96-44D7-90CF-0C095F1814C5}" presName="arrowWedge2" presStyleLbl="fgSibTrans2D1" presStyleIdx="1" presStyleCnt="3"/>
      <dgm:spPr/>
    </dgm:pt>
    <dgm:pt modelId="{CEA00C7E-D724-4482-BF81-083476FA9A86}" type="pres">
      <dgm:prSet presAssocID="{F1DC2C49-AE38-471F-B9C5-57E4BEDD6016}" presName="arrowWedge3" presStyleLbl="fgSibTrans2D1" presStyleIdx="2" presStyleCnt="3"/>
      <dgm:spPr/>
    </dgm:pt>
  </dgm:ptLst>
  <dgm:cxnLst>
    <dgm:cxn modelId="{8452D405-A2C0-4E64-88F2-C5FDDBE46BCD}" type="presOf" srcId="{CBB3FE5E-2667-4F79-B1A8-A8044580BF46}" destId="{D90E900F-E6AC-4DE6-B8EF-2E5BBB9EE32E}" srcOrd="1" destOrd="0" presId="urn:microsoft.com/office/officeart/2005/8/layout/cycle8"/>
    <dgm:cxn modelId="{7CB6501E-DE5D-4635-A2E5-B01B630AD55B}" type="presOf" srcId="{6295E617-CBEA-4520-9F9D-3757908F656F}" destId="{4315AADC-A292-4DDF-9C02-EB1B9B96AB50}" srcOrd="0" destOrd="0" presId="urn:microsoft.com/office/officeart/2005/8/layout/cycle8"/>
    <dgm:cxn modelId="{97FC251F-873D-4EA5-907C-7A322B96896C}" srcId="{1B0CD9F4-B02D-4BAC-84DA-70C9EE81A17B}" destId="{6295E617-CBEA-4520-9F9D-3757908F656F}" srcOrd="2" destOrd="0" parTransId="{181F2946-B5C9-40FE-9DDF-009DFF123E85}" sibTransId="{F1DC2C49-AE38-471F-B9C5-57E4BEDD6016}"/>
    <dgm:cxn modelId="{0751242E-B4BE-47B7-BBAD-076E39F2852C}" type="presOf" srcId="{1B0CD9F4-B02D-4BAC-84DA-70C9EE81A17B}" destId="{361FC6D5-F335-4D51-A5CF-203DDCC0DE7F}" srcOrd="0" destOrd="0" presId="urn:microsoft.com/office/officeart/2005/8/layout/cycle8"/>
    <dgm:cxn modelId="{0D28044D-9EBD-46DF-86E9-797A83651632}" type="presOf" srcId="{CBB3FE5E-2667-4F79-B1A8-A8044580BF46}" destId="{70384AF4-F466-41D0-A836-E954D5F1D703}" srcOrd="0" destOrd="0" presId="urn:microsoft.com/office/officeart/2005/8/layout/cycle8"/>
    <dgm:cxn modelId="{93DFA777-B287-4608-BCCA-7747CD5D7847}" srcId="{1B0CD9F4-B02D-4BAC-84DA-70C9EE81A17B}" destId="{CBB3FE5E-2667-4F79-B1A8-A8044580BF46}" srcOrd="1" destOrd="0" parTransId="{539A106B-53A1-4724-BDF9-E1BF506C865B}" sibTransId="{EC15ADC5-5A96-44D7-90CF-0C095F1814C5}"/>
    <dgm:cxn modelId="{2B25C893-605A-45FA-8E50-398693373A78}" type="presOf" srcId="{1DB575B3-EDCC-4558-8311-1B7791829FC2}" destId="{1D5750C6-D7DC-49FB-895B-17217CD05DEA}" srcOrd="0" destOrd="0" presId="urn:microsoft.com/office/officeart/2005/8/layout/cycle8"/>
    <dgm:cxn modelId="{D183379D-2B07-4D5F-85A2-749B80095598}" type="presOf" srcId="{6295E617-CBEA-4520-9F9D-3757908F656F}" destId="{433C377D-47FC-4FA3-9C95-5262C14E0AEC}" srcOrd="1" destOrd="0" presId="urn:microsoft.com/office/officeart/2005/8/layout/cycle8"/>
    <dgm:cxn modelId="{754E96C1-2696-480E-819E-2CE026C4CC89}" srcId="{1B0CD9F4-B02D-4BAC-84DA-70C9EE81A17B}" destId="{1DB575B3-EDCC-4558-8311-1B7791829FC2}" srcOrd="0" destOrd="0" parTransId="{9A0EB56A-C335-4DD3-9287-46E8DA01463E}" sibTransId="{6BB8B8AA-D904-4D12-AA78-E8F8E51792A2}"/>
    <dgm:cxn modelId="{03C120D5-0F1F-4D04-9EF5-C8B51A3AABA0}" type="presOf" srcId="{1DB575B3-EDCC-4558-8311-1B7791829FC2}" destId="{48AB5CC8-8701-4F33-8D45-7A373506E23D}" srcOrd="1" destOrd="0" presId="urn:microsoft.com/office/officeart/2005/8/layout/cycle8"/>
    <dgm:cxn modelId="{9A1A2A59-130E-48BF-BCFF-A6BEB07E6079}" type="presParOf" srcId="{361FC6D5-F335-4D51-A5CF-203DDCC0DE7F}" destId="{1D5750C6-D7DC-49FB-895B-17217CD05DEA}" srcOrd="0" destOrd="0" presId="urn:microsoft.com/office/officeart/2005/8/layout/cycle8"/>
    <dgm:cxn modelId="{A0B351AA-D644-487B-9911-3C18F6912F8B}" type="presParOf" srcId="{361FC6D5-F335-4D51-A5CF-203DDCC0DE7F}" destId="{72D5869B-6A47-4D89-8471-71AE7EF93C71}" srcOrd="1" destOrd="0" presId="urn:microsoft.com/office/officeart/2005/8/layout/cycle8"/>
    <dgm:cxn modelId="{077DBBC0-8D02-49E1-AA70-EF331D620F97}" type="presParOf" srcId="{361FC6D5-F335-4D51-A5CF-203DDCC0DE7F}" destId="{977CB712-20E1-4AD0-9B23-57FB28631EC2}" srcOrd="2" destOrd="0" presId="urn:microsoft.com/office/officeart/2005/8/layout/cycle8"/>
    <dgm:cxn modelId="{527E74B6-623F-4CE4-8A4D-574F60D49550}" type="presParOf" srcId="{361FC6D5-F335-4D51-A5CF-203DDCC0DE7F}" destId="{48AB5CC8-8701-4F33-8D45-7A373506E23D}" srcOrd="3" destOrd="0" presId="urn:microsoft.com/office/officeart/2005/8/layout/cycle8"/>
    <dgm:cxn modelId="{3237E4A3-44F1-4320-B6DF-C6744B95A8BF}" type="presParOf" srcId="{361FC6D5-F335-4D51-A5CF-203DDCC0DE7F}" destId="{70384AF4-F466-41D0-A836-E954D5F1D703}" srcOrd="4" destOrd="0" presId="urn:microsoft.com/office/officeart/2005/8/layout/cycle8"/>
    <dgm:cxn modelId="{6FAA6D91-4DE5-4BDB-8276-210CE70CFB58}" type="presParOf" srcId="{361FC6D5-F335-4D51-A5CF-203DDCC0DE7F}" destId="{B51CDF59-5609-46FB-AB8F-946D4C6F8824}" srcOrd="5" destOrd="0" presId="urn:microsoft.com/office/officeart/2005/8/layout/cycle8"/>
    <dgm:cxn modelId="{561B3857-E9BE-4BB9-9B0C-93D474AD0F26}" type="presParOf" srcId="{361FC6D5-F335-4D51-A5CF-203DDCC0DE7F}" destId="{0FA5AEF8-D054-4DE3-B25E-D5E236C94289}" srcOrd="6" destOrd="0" presId="urn:microsoft.com/office/officeart/2005/8/layout/cycle8"/>
    <dgm:cxn modelId="{F6D304D1-5754-46B9-AF9E-C7B24A2B3C9E}" type="presParOf" srcId="{361FC6D5-F335-4D51-A5CF-203DDCC0DE7F}" destId="{D90E900F-E6AC-4DE6-B8EF-2E5BBB9EE32E}" srcOrd="7" destOrd="0" presId="urn:microsoft.com/office/officeart/2005/8/layout/cycle8"/>
    <dgm:cxn modelId="{1CFFAA57-652A-482A-8372-452609AA3A8F}" type="presParOf" srcId="{361FC6D5-F335-4D51-A5CF-203DDCC0DE7F}" destId="{4315AADC-A292-4DDF-9C02-EB1B9B96AB50}" srcOrd="8" destOrd="0" presId="urn:microsoft.com/office/officeart/2005/8/layout/cycle8"/>
    <dgm:cxn modelId="{5774996D-91C9-4E79-A463-1F830C23B94C}" type="presParOf" srcId="{361FC6D5-F335-4D51-A5CF-203DDCC0DE7F}" destId="{3D75FE27-5203-426B-A3A1-FFFB4BBD0496}" srcOrd="9" destOrd="0" presId="urn:microsoft.com/office/officeart/2005/8/layout/cycle8"/>
    <dgm:cxn modelId="{8F426634-960D-456C-9317-61392C29D0F1}" type="presParOf" srcId="{361FC6D5-F335-4D51-A5CF-203DDCC0DE7F}" destId="{C4FB4395-84A9-4C15-BB0F-2CE84ADCB290}" srcOrd="10" destOrd="0" presId="urn:microsoft.com/office/officeart/2005/8/layout/cycle8"/>
    <dgm:cxn modelId="{40B93091-DFA2-404C-ACB5-8FD8B6270037}" type="presParOf" srcId="{361FC6D5-F335-4D51-A5CF-203DDCC0DE7F}" destId="{433C377D-47FC-4FA3-9C95-5262C14E0AEC}" srcOrd="11" destOrd="0" presId="urn:microsoft.com/office/officeart/2005/8/layout/cycle8"/>
    <dgm:cxn modelId="{E81805AB-63E6-4654-B191-A7A77D02330D}" type="presParOf" srcId="{361FC6D5-F335-4D51-A5CF-203DDCC0DE7F}" destId="{7E0612B1-7A42-45F3-83B4-E296E0BAC6D4}" srcOrd="12" destOrd="0" presId="urn:microsoft.com/office/officeart/2005/8/layout/cycle8"/>
    <dgm:cxn modelId="{847D2A92-F26F-4E8D-9B4E-D856F5E6A1E7}" type="presParOf" srcId="{361FC6D5-F335-4D51-A5CF-203DDCC0DE7F}" destId="{A84ACD53-166A-4848-BC77-68EC2E1B36FE}" srcOrd="13" destOrd="0" presId="urn:microsoft.com/office/officeart/2005/8/layout/cycle8"/>
    <dgm:cxn modelId="{1629452E-00A0-4169-B386-73B83EA2F3E5}" type="presParOf" srcId="{361FC6D5-F335-4D51-A5CF-203DDCC0DE7F}" destId="{CEA00C7E-D724-4482-BF81-083476FA9A86}"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0CD9F4-B02D-4BAC-84DA-70C9EE81A17B}" type="doc">
      <dgm:prSet loTypeId="urn:microsoft.com/office/officeart/2005/8/layout/cycle8" loCatId="cycle" qsTypeId="urn:microsoft.com/office/officeart/2005/8/quickstyle/simple4" qsCatId="simple" csTypeId="urn:microsoft.com/office/officeart/2005/8/colors/accent3_1" csCatId="accent3" phldr="1"/>
      <dgm:spPr/>
      <dgm:t>
        <a:bodyPr/>
        <a:lstStyle/>
        <a:p>
          <a:endParaRPr lang="en-CA"/>
        </a:p>
      </dgm:t>
    </dgm:pt>
    <dgm:pt modelId="{1DB575B3-EDCC-4558-8311-1B7791829FC2}">
      <dgm:prSet phldrT="[Text]"/>
      <dgm:spPr/>
      <dgm:t>
        <a:bodyPr/>
        <a:lstStyle/>
        <a:p>
          <a:r>
            <a:rPr lang="en-CA" dirty="0"/>
            <a:t>Fossil First</a:t>
          </a:r>
        </a:p>
      </dgm:t>
    </dgm:pt>
    <dgm:pt modelId="{9A0EB56A-C335-4DD3-9287-46E8DA01463E}" type="parTrans" cxnId="{754E96C1-2696-480E-819E-2CE026C4CC89}">
      <dgm:prSet/>
      <dgm:spPr/>
      <dgm:t>
        <a:bodyPr/>
        <a:lstStyle/>
        <a:p>
          <a:endParaRPr lang="en-CA"/>
        </a:p>
      </dgm:t>
    </dgm:pt>
    <dgm:pt modelId="{6BB8B8AA-D904-4D12-AA78-E8F8E51792A2}" type="sibTrans" cxnId="{754E96C1-2696-480E-819E-2CE026C4CC89}">
      <dgm:prSet/>
      <dgm:spPr/>
      <dgm:t>
        <a:bodyPr/>
        <a:lstStyle/>
        <a:p>
          <a:endParaRPr lang="en-CA"/>
        </a:p>
      </dgm:t>
    </dgm:pt>
    <dgm:pt modelId="{CBB3FE5E-2667-4F79-B1A8-A8044580BF46}">
      <dgm:prSet phldrT="[Text]"/>
      <dgm:spPr/>
      <dgm:t>
        <a:bodyPr/>
        <a:lstStyle/>
        <a:p>
          <a:r>
            <a:rPr lang="en-CA" dirty="0"/>
            <a:t>Growth First</a:t>
          </a:r>
        </a:p>
      </dgm:t>
    </dgm:pt>
    <dgm:pt modelId="{539A106B-53A1-4724-BDF9-E1BF506C865B}" type="parTrans" cxnId="{93DFA777-B287-4608-BCCA-7747CD5D7847}">
      <dgm:prSet/>
      <dgm:spPr/>
      <dgm:t>
        <a:bodyPr/>
        <a:lstStyle/>
        <a:p>
          <a:endParaRPr lang="en-CA"/>
        </a:p>
      </dgm:t>
    </dgm:pt>
    <dgm:pt modelId="{EC15ADC5-5A96-44D7-90CF-0C095F1814C5}" type="sibTrans" cxnId="{93DFA777-B287-4608-BCCA-7747CD5D7847}">
      <dgm:prSet/>
      <dgm:spPr/>
      <dgm:t>
        <a:bodyPr/>
        <a:lstStyle/>
        <a:p>
          <a:endParaRPr lang="en-CA"/>
        </a:p>
      </dgm:t>
    </dgm:pt>
    <dgm:pt modelId="{6295E617-CBEA-4520-9F9D-3757908F656F}">
      <dgm:prSet phldrT="[Text]"/>
      <dgm:spPr>
        <a:gradFill rotWithShape="0">
          <a:gsLst>
            <a:gs pos="0">
              <a:schemeClr val="tx2">
                <a:lumMod val="40000"/>
                <a:lumOff val="60000"/>
              </a:schemeClr>
            </a:gs>
            <a:gs pos="76992">
              <a:srgbClr val="DBDBDB"/>
            </a:gs>
            <a:gs pos="68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gradFill>
      </dgm:spPr>
      <dgm:t>
        <a:bodyPr/>
        <a:lstStyle/>
        <a:p>
          <a:r>
            <a:rPr lang="en-CA" dirty="0"/>
            <a:t>Business First</a:t>
          </a:r>
        </a:p>
      </dgm:t>
    </dgm:pt>
    <dgm:pt modelId="{181F2946-B5C9-40FE-9DDF-009DFF123E85}" type="parTrans" cxnId="{97FC251F-873D-4EA5-907C-7A322B96896C}">
      <dgm:prSet/>
      <dgm:spPr/>
      <dgm:t>
        <a:bodyPr/>
        <a:lstStyle/>
        <a:p>
          <a:endParaRPr lang="en-CA"/>
        </a:p>
      </dgm:t>
    </dgm:pt>
    <dgm:pt modelId="{F1DC2C49-AE38-471F-B9C5-57E4BEDD6016}" type="sibTrans" cxnId="{97FC251F-873D-4EA5-907C-7A322B96896C}">
      <dgm:prSet/>
      <dgm:spPr/>
      <dgm:t>
        <a:bodyPr/>
        <a:lstStyle/>
        <a:p>
          <a:endParaRPr lang="en-CA"/>
        </a:p>
      </dgm:t>
    </dgm:pt>
    <dgm:pt modelId="{361FC6D5-F335-4D51-A5CF-203DDCC0DE7F}" type="pres">
      <dgm:prSet presAssocID="{1B0CD9F4-B02D-4BAC-84DA-70C9EE81A17B}" presName="compositeShape" presStyleCnt="0">
        <dgm:presLayoutVars>
          <dgm:chMax val="7"/>
          <dgm:dir/>
          <dgm:resizeHandles val="exact"/>
        </dgm:presLayoutVars>
      </dgm:prSet>
      <dgm:spPr/>
    </dgm:pt>
    <dgm:pt modelId="{1D5750C6-D7DC-49FB-895B-17217CD05DEA}" type="pres">
      <dgm:prSet presAssocID="{1B0CD9F4-B02D-4BAC-84DA-70C9EE81A17B}" presName="wedge1" presStyleLbl="node1" presStyleIdx="0" presStyleCnt="3"/>
      <dgm:spPr/>
    </dgm:pt>
    <dgm:pt modelId="{72D5869B-6A47-4D89-8471-71AE7EF93C71}" type="pres">
      <dgm:prSet presAssocID="{1B0CD9F4-B02D-4BAC-84DA-70C9EE81A17B}" presName="dummy1a" presStyleCnt="0"/>
      <dgm:spPr/>
    </dgm:pt>
    <dgm:pt modelId="{977CB712-20E1-4AD0-9B23-57FB28631EC2}" type="pres">
      <dgm:prSet presAssocID="{1B0CD9F4-B02D-4BAC-84DA-70C9EE81A17B}" presName="dummy1b" presStyleCnt="0"/>
      <dgm:spPr/>
    </dgm:pt>
    <dgm:pt modelId="{48AB5CC8-8701-4F33-8D45-7A373506E23D}" type="pres">
      <dgm:prSet presAssocID="{1B0CD9F4-B02D-4BAC-84DA-70C9EE81A17B}" presName="wedge1Tx" presStyleLbl="node1" presStyleIdx="0" presStyleCnt="3">
        <dgm:presLayoutVars>
          <dgm:chMax val="0"/>
          <dgm:chPref val="0"/>
          <dgm:bulletEnabled val="1"/>
        </dgm:presLayoutVars>
      </dgm:prSet>
      <dgm:spPr/>
    </dgm:pt>
    <dgm:pt modelId="{70384AF4-F466-41D0-A836-E954D5F1D703}" type="pres">
      <dgm:prSet presAssocID="{1B0CD9F4-B02D-4BAC-84DA-70C9EE81A17B}" presName="wedge2" presStyleLbl="node1" presStyleIdx="1" presStyleCnt="3"/>
      <dgm:spPr/>
    </dgm:pt>
    <dgm:pt modelId="{B51CDF59-5609-46FB-AB8F-946D4C6F8824}" type="pres">
      <dgm:prSet presAssocID="{1B0CD9F4-B02D-4BAC-84DA-70C9EE81A17B}" presName="dummy2a" presStyleCnt="0"/>
      <dgm:spPr/>
    </dgm:pt>
    <dgm:pt modelId="{0FA5AEF8-D054-4DE3-B25E-D5E236C94289}" type="pres">
      <dgm:prSet presAssocID="{1B0CD9F4-B02D-4BAC-84DA-70C9EE81A17B}" presName="dummy2b" presStyleCnt="0"/>
      <dgm:spPr/>
    </dgm:pt>
    <dgm:pt modelId="{D90E900F-E6AC-4DE6-B8EF-2E5BBB9EE32E}" type="pres">
      <dgm:prSet presAssocID="{1B0CD9F4-B02D-4BAC-84DA-70C9EE81A17B}" presName="wedge2Tx" presStyleLbl="node1" presStyleIdx="1" presStyleCnt="3">
        <dgm:presLayoutVars>
          <dgm:chMax val="0"/>
          <dgm:chPref val="0"/>
          <dgm:bulletEnabled val="1"/>
        </dgm:presLayoutVars>
      </dgm:prSet>
      <dgm:spPr/>
    </dgm:pt>
    <dgm:pt modelId="{4315AADC-A292-4DDF-9C02-EB1B9B96AB50}" type="pres">
      <dgm:prSet presAssocID="{1B0CD9F4-B02D-4BAC-84DA-70C9EE81A17B}" presName="wedge3" presStyleLbl="node1" presStyleIdx="2" presStyleCnt="3" custScaleX="109663" custScaleY="94053"/>
      <dgm:spPr/>
    </dgm:pt>
    <dgm:pt modelId="{3D75FE27-5203-426B-A3A1-FFFB4BBD0496}" type="pres">
      <dgm:prSet presAssocID="{1B0CD9F4-B02D-4BAC-84DA-70C9EE81A17B}" presName="dummy3a" presStyleCnt="0"/>
      <dgm:spPr/>
    </dgm:pt>
    <dgm:pt modelId="{C4FB4395-84A9-4C15-BB0F-2CE84ADCB290}" type="pres">
      <dgm:prSet presAssocID="{1B0CD9F4-B02D-4BAC-84DA-70C9EE81A17B}" presName="dummy3b" presStyleCnt="0"/>
      <dgm:spPr/>
    </dgm:pt>
    <dgm:pt modelId="{433C377D-47FC-4FA3-9C95-5262C14E0AEC}" type="pres">
      <dgm:prSet presAssocID="{1B0CD9F4-B02D-4BAC-84DA-70C9EE81A17B}" presName="wedge3Tx" presStyleLbl="node1" presStyleIdx="2" presStyleCnt="3">
        <dgm:presLayoutVars>
          <dgm:chMax val="0"/>
          <dgm:chPref val="0"/>
          <dgm:bulletEnabled val="1"/>
        </dgm:presLayoutVars>
      </dgm:prSet>
      <dgm:spPr/>
    </dgm:pt>
    <dgm:pt modelId="{7E0612B1-7A42-45F3-83B4-E296E0BAC6D4}" type="pres">
      <dgm:prSet presAssocID="{6BB8B8AA-D904-4D12-AA78-E8F8E51792A2}" presName="arrowWedge1" presStyleLbl="fgSibTrans2D1" presStyleIdx="0" presStyleCnt="3"/>
      <dgm:spPr/>
    </dgm:pt>
    <dgm:pt modelId="{A84ACD53-166A-4848-BC77-68EC2E1B36FE}" type="pres">
      <dgm:prSet presAssocID="{EC15ADC5-5A96-44D7-90CF-0C095F1814C5}" presName="arrowWedge2" presStyleLbl="fgSibTrans2D1" presStyleIdx="1" presStyleCnt="3"/>
      <dgm:spPr/>
    </dgm:pt>
    <dgm:pt modelId="{CEA00C7E-D724-4482-BF81-083476FA9A86}" type="pres">
      <dgm:prSet presAssocID="{F1DC2C49-AE38-471F-B9C5-57E4BEDD6016}" presName="arrowWedge3" presStyleLbl="fgSibTrans2D1" presStyleIdx="2" presStyleCnt="3"/>
      <dgm:spPr/>
    </dgm:pt>
  </dgm:ptLst>
  <dgm:cxnLst>
    <dgm:cxn modelId="{8452D405-A2C0-4E64-88F2-C5FDDBE46BCD}" type="presOf" srcId="{CBB3FE5E-2667-4F79-B1A8-A8044580BF46}" destId="{D90E900F-E6AC-4DE6-B8EF-2E5BBB9EE32E}" srcOrd="1" destOrd="0" presId="urn:microsoft.com/office/officeart/2005/8/layout/cycle8"/>
    <dgm:cxn modelId="{7CB6501E-DE5D-4635-A2E5-B01B630AD55B}" type="presOf" srcId="{6295E617-CBEA-4520-9F9D-3757908F656F}" destId="{4315AADC-A292-4DDF-9C02-EB1B9B96AB50}" srcOrd="0" destOrd="0" presId="urn:microsoft.com/office/officeart/2005/8/layout/cycle8"/>
    <dgm:cxn modelId="{97FC251F-873D-4EA5-907C-7A322B96896C}" srcId="{1B0CD9F4-B02D-4BAC-84DA-70C9EE81A17B}" destId="{6295E617-CBEA-4520-9F9D-3757908F656F}" srcOrd="2" destOrd="0" parTransId="{181F2946-B5C9-40FE-9DDF-009DFF123E85}" sibTransId="{F1DC2C49-AE38-471F-B9C5-57E4BEDD6016}"/>
    <dgm:cxn modelId="{0751242E-B4BE-47B7-BBAD-076E39F2852C}" type="presOf" srcId="{1B0CD9F4-B02D-4BAC-84DA-70C9EE81A17B}" destId="{361FC6D5-F335-4D51-A5CF-203DDCC0DE7F}" srcOrd="0" destOrd="0" presId="urn:microsoft.com/office/officeart/2005/8/layout/cycle8"/>
    <dgm:cxn modelId="{0D28044D-9EBD-46DF-86E9-797A83651632}" type="presOf" srcId="{CBB3FE5E-2667-4F79-B1A8-A8044580BF46}" destId="{70384AF4-F466-41D0-A836-E954D5F1D703}" srcOrd="0" destOrd="0" presId="urn:microsoft.com/office/officeart/2005/8/layout/cycle8"/>
    <dgm:cxn modelId="{93DFA777-B287-4608-BCCA-7747CD5D7847}" srcId="{1B0CD9F4-B02D-4BAC-84DA-70C9EE81A17B}" destId="{CBB3FE5E-2667-4F79-B1A8-A8044580BF46}" srcOrd="1" destOrd="0" parTransId="{539A106B-53A1-4724-BDF9-E1BF506C865B}" sibTransId="{EC15ADC5-5A96-44D7-90CF-0C095F1814C5}"/>
    <dgm:cxn modelId="{2B25C893-605A-45FA-8E50-398693373A78}" type="presOf" srcId="{1DB575B3-EDCC-4558-8311-1B7791829FC2}" destId="{1D5750C6-D7DC-49FB-895B-17217CD05DEA}" srcOrd="0" destOrd="0" presId="urn:microsoft.com/office/officeart/2005/8/layout/cycle8"/>
    <dgm:cxn modelId="{D183379D-2B07-4D5F-85A2-749B80095598}" type="presOf" srcId="{6295E617-CBEA-4520-9F9D-3757908F656F}" destId="{433C377D-47FC-4FA3-9C95-5262C14E0AEC}" srcOrd="1" destOrd="0" presId="urn:microsoft.com/office/officeart/2005/8/layout/cycle8"/>
    <dgm:cxn modelId="{754E96C1-2696-480E-819E-2CE026C4CC89}" srcId="{1B0CD9F4-B02D-4BAC-84DA-70C9EE81A17B}" destId="{1DB575B3-EDCC-4558-8311-1B7791829FC2}" srcOrd="0" destOrd="0" parTransId="{9A0EB56A-C335-4DD3-9287-46E8DA01463E}" sibTransId="{6BB8B8AA-D904-4D12-AA78-E8F8E51792A2}"/>
    <dgm:cxn modelId="{03C120D5-0F1F-4D04-9EF5-C8B51A3AABA0}" type="presOf" srcId="{1DB575B3-EDCC-4558-8311-1B7791829FC2}" destId="{48AB5CC8-8701-4F33-8D45-7A373506E23D}" srcOrd="1" destOrd="0" presId="urn:microsoft.com/office/officeart/2005/8/layout/cycle8"/>
    <dgm:cxn modelId="{9A1A2A59-130E-48BF-BCFF-A6BEB07E6079}" type="presParOf" srcId="{361FC6D5-F335-4D51-A5CF-203DDCC0DE7F}" destId="{1D5750C6-D7DC-49FB-895B-17217CD05DEA}" srcOrd="0" destOrd="0" presId="urn:microsoft.com/office/officeart/2005/8/layout/cycle8"/>
    <dgm:cxn modelId="{A0B351AA-D644-487B-9911-3C18F6912F8B}" type="presParOf" srcId="{361FC6D5-F335-4D51-A5CF-203DDCC0DE7F}" destId="{72D5869B-6A47-4D89-8471-71AE7EF93C71}" srcOrd="1" destOrd="0" presId="urn:microsoft.com/office/officeart/2005/8/layout/cycle8"/>
    <dgm:cxn modelId="{077DBBC0-8D02-49E1-AA70-EF331D620F97}" type="presParOf" srcId="{361FC6D5-F335-4D51-A5CF-203DDCC0DE7F}" destId="{977CB712-20E1-4AD0-9B23-57FB28631EC2}" srcOrd="2" destOrd="0" presId="urn:microsoft.com/office/officeart/2005/8/layout/cycle8"/>
    <dgm:cxn modelId="{527E74B6-623F-4CE4-8A4D-574F60D49550}" type="presParOf" srcId="{361FC6D5-F335-4D51-A5CF-203DDCC0DE7F}" destId="{48AB5CC8-8701-4F33-8D45-7A373506E23D}" srcOrd="3" destOrd="0" presId="urn:microsoft.com/office/officeart/2005/8/layout/cycle8"/>
    <dgm:cxn modelId="{3237E4A3-44F1-4320-B6DF-C6744B95A8BF}" type="presParOf" srcId="{361FC6D5-F335-4D51-A5CF-203DDCC0DE7F}" destId="{70384AF4-F466-41D0-A836-E954D5F1D703}" srcOrd="4" destOrd="0" presId="urn:microsoft.com/office/officeart/2005/8/layout/cycle8"/>
    <dgm:cxn modelId="{6FAA6D91-4DE5-4BDB-8276-210CE70CFB58}" type="presParOf" srcId="{361FC6D5-F335-4D51-A5CF-203DDCC0DE7F}" destId="{B51CDF59-5609-46FB-AB8F-946D4C6F8824}" srcOrd="5" destOrd="0" presId="urn:microsoft.com/office/officeart/2005/8/layout/cycle8"/>
    <dgm:cxn modelId="{561B3857-E9BE-4BB9-9B0C-93D474AD0F26}" type="presParOf" srcId="{361FC6D5-F335-4D51-A5CF-203DDCC0DE7F}" destId="{0FA5AEF8-D054-4DE3-B25E-D5E236C94289}" srcOrd="6" destOrd="0" presId="urn:microsoft.com/office/officeart/2005/8/layout/cycle8"/>
    <dgm:cxn modelId="{F6D304D1-5754-46B9-AF9E-C7B24A2B3C9E}" type="presParOf" srcId="{361FC6D5-F335-4D51-A5CF-203DDCC0DE7F}" destId="{D90E900F-E6AC-4DE6-B8EF-2E5BBB9EE32E}" srcOrd="7" destOrd="0" presId="urn:microsoft.com/office/officeart/2005/8/layout/cycle8"/>
    <dgm:cxn modelId="{1CFFAA57-652A-482A-8372-452609AA3A8F}" type="presParOf" srcId="{361FC6D5-F335-4D51-A5CF-203DDCC0DE7F}" destId="{4315AADC-A292-4DDF-9C02-EB1B9B96AB50}" srcOrd="8" destOrd="0" presId="urn:microsoft.com/office/officeart/2005/8/layout/cycle8"/>
    <dgm:cxn modelId="{5774996D-91C9-4E79-A463-1F830C23B94C}" type="presParOf" srcId="{361FC6D5-F335-4D51-A5CF-203DDCC0DE7F}" destId="{3D75FE27-5203-426B-A3A1-FFFB4BBD0496}" srcOrd="9" destOrd="0" presId="urn:microsoft.com/office/officeart/2005/8/layout/cycle8"/>
    <dgm:cxn modelId="{8F426634-960D-456C-9317-61392C29D0F1}" type="presParOf" srcId="{361FC6D5-F335-4D51-A5CF-203DDCC0DE7F}" destId="{C4FB4395-84A9-4C15-BB0F-2CE84ADCB290}" srcOrd="10" destOrd="0" presId="urn:microsoft.com/office/officeart/2005/8/layout/cycle8"/>
    <dgm:cxn modelId="{40B93091-DFA2-404C-ACB5-8FD8B6270037}" type="presParOf" srcId="{361FC6D5-F335-4D51-A5CF-203DDCC0DE7F}" destId="{433C377D-47FC-4FA3-9C95-5262C14E0AEC}" srcOrd="11" destOrd="0" presId="urn:microsoft.com/office/officeart/2005/8/layout/cycle8"/>
    <dgm:cxn modelId="{E81805AB-63E6-4654-B191-A7A77D02330D}" type="presParOf" srcId="{361FC6D5-F335-4D51-A5CF-203DDCC0DE7F}" destId="{7E0612B1-7A42-45F3-83B4-E296E0BAC6D4}" srcOrd="12" destOrd="0" presId="urn:microsoft.com/office/officeart/2005/8/layout/cycle8"/>
    <dgm:cxn modelId="{847D2A92-F26F-4E8D-9B4E-D856F5E6A1E7}" type="presParOf" srcId="{361FC6D5-F335-4D51-A5CF-203DDCC0DE7F}" destId="{A84ACD53-166A-4848-BC77-68EC2E1B36FE}" srcOrd="13" destOrd="0" presId="urn:microsoft.com/office/officeart/2005/8/layout/cycle8"/>
    <dgm:cxn modelId="{1629452E-00A0-4169-B386-73B83EA2F3E5}" type="presParOf" srcId="{361FC6D5-F335-4D51-A5CF-203DDCC0DE7F}" destId="{CEA00C7E-D724-4482-BF81-083476FA9A86}"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0CD9F4-B02D-4BAC-84DA-70C9EE81A17B}" type="doc">
      <dgm:prSet loTypeId="urn:microsoft.com/office/officeart/2005/8/layout/cycle8" loCatId="cycle" qsTypeId="urn:microsoft.com/office/officeart/2005/8/quickstyle/simple4" qsCatId="simple" csTypeId="urn:microsoft.com/office/officeart/2005/8/colors/accent3_1" csCatId="accent3" phldr="1"/>
      <dgm:spPr/>
      <dgm:t>
        <a:bodyPr/>
        <a:lstStyle/>
        <a:p>
          <a:endParaRPr lang="en-CA"/>
        </a:p>
      </dgm:t>
    </dgm:pt>
    <dgm:pt modelId="{1DB575B3-EDCC-4558-8311-1B7791829FC2}">
      <dgm:prSet phldrT="[Text]"/>
      <dgm:spPr/>
      <dgm:t>
        <a:bodyPr/>
        <a:lstStyle/>
        <a:p>
          <a:r>
            <a:rPr lang="en-CA" dirty="0"/>
            <a:t>Fossil First</a:t>
          </a:r>
        </a:p>
      </dgm:t>
    </dgm:pt>
    <dgm:pt modelId="{9A0EB56A-C335-4DD3-9287-46E8DA01463E}" type="parTrans" cxnId="{754E96C1-2696-480E-819E-2CE026C4CC89}">
      <dgm:prSet/>
      <dgm:spPr/>
      <dgm:t>
        <a:bodyPr/>
        <a:lstStyle/>
        <a:p>
          <a:endParaRPr lang="en-CA"/>
        </a:p>
      </dgm:t>
    </dgm:pt>
    <dgm:pt modelId="{6BB8B8AA-D904-4D12-AA78-E8F8E51792A2}" type="sibTrans" cxnId="{754E96C1-2696-480E-819E-2CE026C4CC89}">
      <dgm:prSet/>
      <dgm:spPr/>
      <dgm:t>
        <a:bodyPr/>
        <a:lstStyle/>
        <a:p>
          <a:endParaRPr lang="en-CA"/>
        </a:p>
      </dgm:t>
    </dgm:pt>
    <dgm:pt modelId="{CBB3FE5E-2667-4F79-B1A8-A8044580BF46}">
      <dgm:prSet phldrT="[Text]"/>
      <dgm:spPr/>
      <dgm:t>
        <a:bodyPr/>
        <a:lstStyle/>
        <a:p>
          <a:r>
            <a:rPr lang="en-CA" dirty="0"/>
            <a:t>Growth First</a:t>
          </a:r>
        </a:p>
      </dgm:t>
    </dgm:pt>
    <dgm:pt modelId="{539A106B-53A1-4724-BDF9-E1BF506C865B}" type="parTrans" cxnId="{93DFA777-B287-4608-BCCA-7747CD5D7847}">
      <dgm:prSet/>
      <dgm:spPr/>
      <dgm:t>
        <a:bodyPr/>
        <a:lstStyle/>
        <a:p>
          <a:endParaRPr lang="en-CA"/>
        </a:p>
      </dgm:t>
    </dgm:pt>
    <dgm:pt modelId="{EC15ADC5-5A96-44D7-90CF-0C095F1814C5}" type="sibTrans" cxnId="{93DFA777-B287-4608-BCCA-7747CD5D7847}">
      <dgm:prSet/>
      <dgm:spPr/>
      <dgm:t>
        <a:bodyPr/>
        <a:lstStyle/>
        <a:p>
          <a:endParaRPr lang="en-CA"/>
        </a:p>
      </dgm:t>
    </dgm:pt>
    <dgm:pt modelId="{6295E617-CBEA-4520-9F9D-3757908F656F}">
      <dgm:prSet phldrT="[Text]"/>
      <dgm:spPr>
        <a:gradFill rotWithShape="0">
          <a:gsLst>
            <a:gs pos="0">
              <a:schemeClr val="tx2">
                <a:lumMod val="40000"/>
                <a:lumOff val="60000"/>
              </a:schemeClr>
            </a:gs>
            <a:gs pos="76992">
              <a:srgbClr val="DBDBDB"/>
            </a:gs>
            <a:gs pos="68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gradFill>
      </dgm:spPr>
      <dgm:t>
        <a:bodyPr/>
        <a:lstStyle/>
        <a:p>
          <a:r>
            <a:rPr lang="en-CA" dirty="0"/>
            <a:t>Business First</a:t>
          </a:r>
        </a:p>
      </dgm:t>
    </dgm:pt>
    <dgm:pt modelId="{181F2946-B5C9-40FE-9DDF-009DFF123E85}" type="parTrans" cxnId="{97FC251F-873D-4EA5-907C-7A322B96896C}">
      <dgm:prSet/>
      <dgm:spPr/>
      <dgm:t>
        <a:bodyPr/>
        <a:lstStyle/>
        <a:p>
          <a:endParaRPr lang="en-CA"/>
        </a:p>
      </dgm:t>
    </dgm:pt>
    <dgm:pt modelId="{F1DC2C49-AE38-471F-B9C5-57E4BEDD6016}" type="sibTrans" cxnId="{97FC251F-873D-4EA5-907C-7A322B96896C}">
      <dgm:prSet/>
      <dgm:spPr/>
      <dgm:t>
        <a:bodyPr/>
        <a:lstStyle/>
        <a:p>
          <a:endParaRPr lang="en-CA"/>
        </a:p>
      </dgm:t>
    </dgm:pt>
    <dgm:pt modelId="{361FC6D5-F335-4D51-A5CF-203DDCC0DE7F}" type="pres">
      <dgm:prSet presAssocID="{1B0CD9F4-B02D-4BAC-84DA-70C9EE81A17B}" presName="compositeShape" presStyleCnt="0">
        <dgm:presLayoutVars>
          <dgm:chMax val="7"/>
          <dgm:dir/>
          <dgm:resizeHandles val="exact"/>
        </dgm:presLayoutVars>
      </dgm:prSet>
      <dgm:spPr/>
    </dgm:pt>
    <dgm:pt modelId="{1D5750C6-D7DC-49FB-895B-17217CD05DEA}" type="pres">
      <dgm:prSet presAssocID="{1B0CD9F4-B02D-4BAC-84DA-70C9EE81A17B}" presName="wedge1" presStyleLbl="node1" presStyleIdx="0" presStyleCnt="3"/>
      <dgm:spPr/>
    </dgm:pt>
    <dgm:pt modelId="{72D5869B-6A47-4D89-8471-71AE7EF93C71}" type="pres">
      <dgm:prSet presAssocID="{1B0CD9F4-B02D-4BAC-84DA-70C9EE81A17B}" presName="dummy1a" presStyleCnt="0"/>
      <dgm:spPr/>
    </dgm:pt>
    <dgm:pt modelId="{977CB712-20E1-4AD0-9B23-57FB28631EC2}" type="pres">
      <dgm:prSet presAssocID="{1B0CD9F4-B02D-4BAC-84DA-70C9EE81A17B}" presName="dummy1b" presStyleCnt="0"/>
      <dgm:spPr/>
    </dgm:pt>
    <dgm:pt modelId="{48AB5CC8-8701-4F33-8D45-7A373506E23D}" type="pres">
      <dgm:prSet presAssocID="{1B0CD9F4-B02D-4BAC-84DA-70C9EE81A17B}" presName="wedge1Tx" presStyleLbl="node1" presStyleIdx="0" presStyleCnt="3">
        <dgm:presLayoutVars>
          <dgm:chMax val="0"/>
          <dgm:chPref val="0"/>
          <dgm:bulletEnabled val="1"/>
        </dgm:presLayoutVars>
      </dgm:prSet>
      <dgm:spPr/>
    </dgm:pt>
    <dgm:pt modelId="{70384AF4-F466-41D0-A836-E954D5F1D703}" type="pres">
      <dgm:prSet presAssocID="{1B0CD9F4-B02D-4BAC-84DA-70C9EE81A17B}" presName="wedge2" presStyleLbl="node1" presStyleIdx="1" presStyleCnt="3"/>
      <dgm:spPr/>
    </dgm:pt>
    <dgm:pt modelId="{B51CDF59-5609-46FB-AB8F-946D4C6F8824}" type="pres">
      <dgm:prSet presAssocID="{1B0CD9F4-B02D-4BAC-84DA-70C9EE81A17B}" presName="dummy2a" presStyleCnt="0"/>
      <dgm:spPr/>
    </dgm:pt>
    <dgm:pt modelId="{0FA5AEF8-D054-4DE3-B25E-D5E236C94289}" type="pres">
      <dgm:prSet presAssocID="{1B0CD9F4-B02D-4BAC-84DA-70C9EE81A17B}" presName="dummy2b" presStyleCnt="0"/>
      <dgm:spPr/>
    </dgm:pt>
    <dgm:pt modelId="{D90E900F-E6AC-4DE6-B8EF-2E5BBB9EE32E}" type="pres">
      <dgm:prSet presAssocID="{1B0CD9F4-B02D-4BAC-84DA-70C9EE81A17B}" presName="wedge2Tx" presStyleLbl="node1" presStyleIdx="1" presStyleCnt="3">
        <dgm:presLayoutVars>
          <dgm:chMax val="0"/>
          <dgm:chPref val="0"/>
          <dgm:bulletEnabled val="1"/>
        </dgm:presLayoutVars>
      </dgm:prSet>
      <dgm:spPr/>
    </dgm:pt>
    <dgm:pt modelId="{4315AADC-A292-4DDF-9C02-EB1B9B96AB50}" type="pres">
      <dgm:prSet presAssocID="{1B0CD9F4-B02D-4BAC-84DA-70C9EE81A17B}" presName="wedge3" presStyleLbl="node1" presStyleIdx="2" presStyleCnt="3" custScaleX="109663" custScaleY="94053"/>
      <dgm:spPr/>
    </dgm:pt>
    <dgm:pt modelId="{3D75FE27-5203-426B-A3A1-FFFB4BBD0496}" type="pres">
      <dgm:prSet presAssocID="{1B0CD9F4-B02D-4BAC-84DA-70C9EE81A17B}" presName="dummy3a" presStyleCnt="0"/>
      <dgm:spPr/>
    </dgm:pt>
    <dgm:pt modelId="{C4FB4395-84A9-4C15-BB0F-2CE84ADCB290}" type="pres">
      <dgm:prSet presAssocID="{1B0CD9F4-B02D-4BAC-84DA-70C9EE81A17B}" presName="dummy3b" presStyleCnt="0"/>
      <dgm:spPr/>
    </dgm:pt>
    <dgm:pt modelId="{433C377D-47FC-4FA3-9C95-5262C14E0AEC}" type="pres">
      <dgm:prSet presAssocID="{1B0CD9F4-B02D-4BAC-84DA-70C9EE81A17B}" presName="wedge3Tx" presStyleLbl="node1" presStyleIdx="2" presStyleCnt="3">
        <dgm:presLayoutVars>
          <dgm:chMax val="0"/>
          <dgm:chPref val="0"/>
          <dgm:bulletEnabled val="1"/>
        </dgm:presLayoutVars>
      </dgm:prSet>
      <dgm:spPr/>
    </dgm:pt>
    <dgm:pt modelId="{7E0612B1-7A42-45F3-83B4-E296E0BAC6D4}" type="pres">
      <dgm:prSet presAssocID="{6BB8B8AA-D904-4D12-AA78-E8F8E51792A2}" presName="arrowWedge1" presStyleLbl="fgSibTrans2D1" presStyleIdx="0" presStyleCnt="3"/>
      <dgm:spPr/>
    </dgm:pt>
    <dgm:pt modelId="{A84ACD53-166A-4848-BC77-68EC2E1B36FE}" type="pres">
      <dgm:prSet presAssocID="{EC15ADC5-5A96-44D7-90CF-0C095F1814C5}" presName="arrowWedge2" presStyleLbl="fgSibTrans2D1" presStyleIdx="1" presStyleCnt="3"/>
      <dgm:spPr/>
    </dgm:pt>
    <dgm:pt modelId="{CEA00C7E-D724-4482-BF81-083476FA9A86}" type="pres">
      <dgm:prSet presAssocID="{F1DC2C49-AE38-471F-B9C5-57E4BEDD6016}" presName="arrowWedge3" presStyleLbl="fgSibTrans2D1" presStyleIdx="2" presStyleCnt="3"/>
      <dgm:spPr/>
    </dgm:pt>
  </dgm:ptLst>
  <dgm:cxnLst>
    <dgm:cxn modelId="{8452D405-A2C0-4E64-88F2-C5FDDBE46BCD}" type="presOf" srcId="{CBB3FE5E-2667-4F79-B1A8-A8044580BF46}" destId="{D90E900F-E6AC-4DE6-B8EF-2E5BBB9EE32E}" srcOrd="1" destOrd="0" presId="urn:microsoft.com/office/officeart/2005/8/layout/cycle8"/>
    <dgm:cxn modelId="{7CB6501E-DE5D-4635-A2E5-B01B630AD55B}" type="presOf" srcId="{6295E617-CBEA-4520-9F9D-3757908F656F}" destId="{4315AADC-A292-4DDF-9C02-EB1B9B96AB50}" srcOrd="0" destOrd="0" presId="urn:microsoft.com/office/officeart/2005/8/layout/cycle8"/>
    <dgm:cxn modelId="{97FC251F-873D-4EA5-907C-7A322B96896C}" srcId="{1B0CD9F4-B02D-4BAC-84DA-70C9EE81A17B}" destId="{6295E617-CBEA-4520-9F9D-3757908F656F}" srcOrd="2" destOrd="0" parTransId="{181F2946-B5C9-40FE-9DDF-009DFF123E85}" sibTransId="{F1DC2C49-AE38-471F-B9C5-57E4BEDD6016}"/>
    <dgm:cxn modelId="{0751242E-B4BE-47B7-BBAD-076E39F2852C}" type="presOf" srcId="{1B0CD9F4-B02D-4BAC-84DA-70C9EE81A17B}" destId="{361FC6D5-F335-4D51-A5CF-203DDCC0DE7F}" srcOrd="0" destOrd="0" presId="urn:microsoft.com/office/officeart/2005/8/layout/cycle8"/>
    <dgm:cxn modelId="{0D28044D-9EBD-46DF-86E9-797A83651632}" type="presOf" srcId="{CBB3FE5E-2667-4F79-B1A8-A8044580BF46}" destId="{70384AF4-F466-41D0-A836-E954D5F1D703}" srcOrd="0" destOrd="0" presId="urn:microsoft.com/office/officeart/2005/8/layout/cycle8"/>
    <dgm:cxn modelId="{93DFA777-B287-4608-BCCA-7747CD5D7847}" srcId="{1B0CD9F4-B02D-4BAC-84DA-70C9EE81A17B}" destId="{CBB3FE5E-2667-4F79-B1A8-A8044580BF46}" srcOrd="1" destOrd="0" parTransId="{539A106B-53A1-4724-BDF9-E1BF506C865B}" sibTransId="{EC15ADC5-5A96-44D7-90CF-0C095F1814C5}"/>
    <dgm:cxn modelId="{2B25C893-605A-45FA-8E50-398693373A78}" type="presOf" srcId="{1DB575B3-EDCC-4558-8311-1B7791829FC2}" destId="{1D5750C6-D7DC-49FB-895B-17217CD05DEA}" srcOrd="0" destOrd="0" presId="urn:microsoft.com/office/officeart/2005/8/layout/cycle8"/>
    <dgm:cxn modelId="{D183379D-2B07-4D5F-85A2-749B80095598}" type="presOf" srcId="{6295E617-CBEA-4520-9F9D-3757908F656F}" destId="{433C377D-47FC-4FA3-9C95-5262C14E0AEC}" srcOrd="1" destOrd="0" presId="urn:microsoft.com/office/officeart/2005/8/layout/cycle8"/>
    <dgm:cxn modelId="{754E96C1-2696-480E-819E-2CE026C4CC89}" srcId="{1B0CD9F4-B02D-4BAC-84DA-70C9EE81A17B}" destId="{1DB575B3-EDCC-4558-8311-1B7791829FC2}" srcOrd="0" destOrd="0" parTransId="{9A0EB56A-C335-4DD3-9287-46E8DA01463E}" sibTransId="{6BB8B8AA-D904-4D12-AA78-E8F8E51792A2}"/>
    <dgm:cxn modelId="{03C120D5-0F1F-4D04-9EF5-C8B51A3AABA0}" type="presOf" srcId="{1DB575B3-EDCC-4558-8311-1B7791829FC2}" destId="{48AB5CC8-8701-4F33-8D45-7A373506E23D}" srcOrd="1" destOrd="0" presId="urn:microsoft.com/office/officeart/2005/8/layout/cycle8"/>
    <dgm:cxn modelId="{9A1A2A59-130E-48BF-BCFF-A6BEB07E6079}" type="presParOf" srcId="{361FC6D5-F335-4D51-A5CF-203DDCC0DE7F}" destId="{1D5750C6-D7DC-49FB-895B-17217CD05DEA}" srcOrd="0" destOrd="0" presId="urn:microsoft.com/office/officeart/2005/8/layout/cycle8"/>
    <dgm:cxn modelId="{A0B351AA-D644-487B-9911-3C18F6912F8B}" type="presParOf" srcId="{361FC6D5-F335-4D51-A5CF-203DDCC0DE7F}" destId="{72D5869B-6A47-4D89-8471-71AE7EF93C71}" srcOrd="1" destOrd="0" presId="urn:microsoft.com/office/officeart/2005/8/layout/cycle8"/>
    <dgm:cxn modelId="{077DBBC0-8D02-49E1-AA70-EF331D620F97}" type="presParOf" srcId="{361FC6D5-F335-4D51-A5CF-203DDCC0DE7F}" destId="{977CB712-20E1-4AD0-9B23-57FB28631EC2}" srcOrd="2" destOrd="0" presId="urn:microsoft.com/office/officeart/2005/8/layout/cycle8"/>
    <dgm:cxn modelId="{527E74B6-623F-4CE4-8A4D-574F60D49550}" type="presParOf" srcId="{361FC6D5-F335-4D51-A5CF-203DDCC0DE7F}" destId="{48AB5CC8-8701-4F33-8D45-7A373506E23D}" srcOrd="3" destOrd="0" presId="urn:microsoft.com/office/officeart/2005/8/layout/cycle8"/>
    <dgm:cxn modelId="{3237E4A3-44F1-4320-B6DF-C6744B95A8BF}" type="presParOf" srcId="{361FC6D5-F335-4D51-A5CF-203DDCC0DE7F}" destId="{70384AF4-F466-41D0-A836-E954D5F1D703}" srcOrd="4" destOrd="0" presId="urn:microsoft.com/office/officeart/2005/8/layout/cycle8"/>
    <dgm:cxn modelId="{6FAA6D91-4DE5-4BDB-8276-210CE70CFB58}" type="presParOf" srcId="{361FC6D5-F335-4D51-A5CF-203DDCC0DE7F}" destId="{B51CDF59-5609-46FB-AB8F-946D4C6F8824}" srcOrd="5" destOrd="0" presId="urn:microsoft.com/office/officeart/2005/8/layout/cycle8"/>
    <dgm:cxn modelId="{561B3857-E9BE-4BB9-9B0C-93D474AD0F26}" type="presParOf" srcId="{361FC6D5-F335-4D51-A5CF-203DDCC0DE7F}" destId="{0FA5AEF8-D054-4DE3-B25E-D5E236C94289}" srcOrd="6" destOrd="0" presId="urn:microsoft.com/office/officeart/2005/8/layout/cycle8"/>
    <dgm:cxn modelId="{F6D304D1-5754-46B9-AF9E-C7B24A2B3C9E}" type="presParOf" srcId="{361FC6D5-F335-4D51-A5CF-203DDCC0DE7F}" destId="{D90E900F-E6AC-4DE6-B8EF-2E5BBB9EE32E}" srcOrd="7" destOrd="0" presId="urn:microsoft.com/office/officeart/2005/8/layout/cycle8"/>
    <dgm:cxn modelId="{1CFFAA57-652A-482A-8372-452609AA3A8F}" type="presParOf" srcId="{361FC6D5-F335-4D51-A5CF-203DDCC0DE7F}" destId="{4315AADC-A292-4DDF-9C02-EB1B9B96AB50}" srcOrd="8" destOrd="0" presId="urn:microsoft.com/office/officeart/2005/8/layout/cycle8"/>
    <dgm:cxn modelId="{5774996D-91C9-4E79-A463-1F830C23B94C}" type="presParOf" srcId="{361FC6D5-F335-4D51-A5CF-203DDCC0DE7F}" destId="{3D75FE27-5203-426B-A3A1-FFFB4BBD0496}" srcOrd="9" destOrd="0" presId="urn:microsoft.com/office/officeart/2005/8/layout/cycle8"/>
    <dgm:cxn modelId="{8F426634-960D-456C-9317-61392C29D0F1}" type="presParOf" srcId="{361FC6D5-F335-4D51-A5CF-203DDCC0DE7F}" destId="{C4FB4395-84A9-4C15-BB0F-2CE84ADCB290}" srcOrd="10" destOrd="0" presId="urn:microsoft.com/office/officeart/2005/8/layout/cycle8"/>
    <dgm:cxn modelId="{40B93091-DFA2-404C-ACB5-8FD8B6270037}" type="presParOf" srcId="{361FC6D5-F335-4D51-A5CF-203DDCC0DE7F}" destId="{433C377D-47FC-4FA3-9C95-5262C14E0AEC}" srcOrd="11" destOrd="0" presId="urn:microsoft.com/office/officeart/2005/8/layout/cycle8"/>
    <dgm:cxn modelId="{E81805AB-63E6-4654-B191-A7A77D02330D}" type="presParOf" srcId="{361FC6D5-F335-4D51-A5CF-203DDCC0DE7F}" destId="{7E0612B1-7A42-45F3-83B4-E296E0BAC6D4}" srcOrd="12" destOrd="0" presId="urn:microsoft.com/office/officeart/2005/8/layout/cycle8"/>
    <dgm:cxn modelId="{847D2A92-F26F-4E8D-9B4E-D856F5E6A1E7}" type="presParOf" srcId="{361FC6D5-F335-4D51-A5CF-203DDCC0DE7F}" destId="{A84ACD53-166A-4848-BC77-68EC2E1B36FE}" srcOrd="13" destOrd="0" presId="urn:microsoft.com/office/officeart/2005/8/layout/cycle8"/>
    <dgm:cxn modelId="{1629452E-00A0-4169-B386-73B83EA2F3E5}" type="presParOf" srcId="{361FC6D5-F335-4D51-A5CF-203DDCC0DE7F}" destId="{CEA00C7E-D724-4482-BF81-083476FA9A86}"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0CD9F4-B02D-4BAC-84DA-70C9EE81A17B}" type="doc">
      <dgm:prSet loTypeId="urn:microsoft.com/office/officeart/2005/8/layout/cycle8" loCatId="cycle" qsTypeId="urn:microsoft.com/office/officeart/2005/8/quickstyle/simple4" qsCatId="simple" csTypeId="urn:microsoft.com/office/officeart/2005/8/colors/accent3_1" csCatId="accent3" phldr="1"/>
      <dgm:spPr/>
      <dgm:t>
        <a:bodyPr/>
        <a:lstStyle/>
        <a:p>
          <a:endParaRPr lang="en-CA"/>
        </a:p>
      </dgm:t>
    </dgm:pt>
    <dgm:pt modelId="{1DB575B3-EDCC-4558-8311-1B7791829FC2}">
      <dgm:prSet phldrT="[Text]"/>
      <dgm:spPr/>
      <dgm:t>
        <a:bodyPr/>
        <a:lstStyle/>
        <a:p>
          <a:r>
            <a:rPr lang="en-CA" dirty="0"/>
            <a:t>Fossil First</a:t>
          </a:r>
        </a:p>
      </dgm:t>
    </dgm:pt>
    <dgm:pt modelId="{9A0EB56A-C335-4DD3-9287-46E8DA01463E}" type="parTrans" cxnId="{754E96C1-2696-480E-819E-2CE026C4CC89}">
      <dgm:prSet/>
      <dgm:spPr/>
      <dgm:t>
        <a:bodyPr/>
        <a:lstStyle/>
        <a:p>
          <a:endParaRPr lang="en-CA"/>
        </a:p>
      </dgm:t>
    </dgm:pt>
    <dgm:pt modelId="{6BB8B8AA-D904-4D12-AA78-E8F8E51792A2}" type="sibTrans" cxnId="{754E96C1-2696-480E-819E-2CE026C4CC89}">
      <dgm:prSet/>
      <dgm:spPr/>
      <dgm:t>
        <a:bodyPr/>
        <a:lstStyle/>
        <a:p>
          <a:endParaRPr lang="en-CA"/>
        </a:p>
      </dgm:t>
    </dgm:pt>
    <dgm:pt modelId="{CBB3FE5E-2667-4F79-B1A8-A8044580BF46}">
      <dgm:prSet phldrT="[Text]"/>
      <dgm:spPr/>
      <dgm:t>
        <a:bodyPr/>
        <a:lstStyle/>
        <a:p>
          <a:r>
            <a:rPr lang="en-CA" dirty="0"/>
            <a:t>Business First</a:t>
          </a:r>
        </a:p>
      </dgm:t>
    </dgm:pt>
    <dgm:pt modelId="{539A106B-53A1-4724-BDF9-E1BF506C865B}" type="parTrans" cxnId="{93DFA777-B287-4608-BCCA-7747CD5D7847}">
      <dgm:prSet/>
      <dgm:spPr/>
      <dgm:t>
        <a:bodyPr/>
        <a:lstStyle/>
        <a:p>
          <a:endParaRPr lang="en-CA"/>
        </a:p>
      </dgm:t>
    </dgm:pt>
    <dgm:pt modelId="{EC15ADC5-5A96-44D7-90CF-0C095F1814C5}" type="sibTrans" cxnId="{93DFA777-B287-4608-BCCA-7747CD5D7847}">
      <dgm:prSet/>
      <dgm:spPr/>
      <dgm:t>
        <a:bodyPr/>
        <a:lstStyle/>
        <a:p>
          <a:endParaRPr lang="en-CA"/>
        </a:p>
      </dgm:t>
    </dgm:pt>
    <dgm:pt modelId="{36E61BDD-D622-42D8-B238-D8969B7C4094}">
      <dgm:prSet phldrT="[Text]"/>
      <dgm:spPr/>
      <dgm:t>
        <a:bodyPr/>
        <a:lstStyle/>
        <a:p>
          <a:r>
            <a:rPr lang="en-CA" dirty="0"/>
            <a:t>Growth First</a:t>
          </a:r>
        </a:p>
      </dgm:t>
    </dgm:pt>
    <dgm:pt modelId="{EEE5E048-47FB-41CB-8C5C-E04AB0D554A5}" type="parTrans" cxnId="{8A85B8D0-2371-4E32-8D58-2E740E67D731}">
      <dgm:prSet/>
      <dgm:spPr/>
      <dgm:t>
        <a:bodyPr/>
        <a:lstStyle/>
        <a:p>
          <a:endParaRPr lang="en-CA"/>
        </a:p>
      </dgm:t>
    </dgm:pt>
    <dgm:pt modelId="{D79A1710-ED4B-40D4-BF6E-0D54A81881A7}" type="sibTrans" cxnId="{8A85B8D0-2371-4E32-8D58-2E740E67D731}">
      <dgm:prSet/>
      <dgm:spPr/>
      <dgm:t>
        <a:bodyPr/>
        <a:lstStyle/>
        <a:p>
          <a:endParaRPr lang="en-CA"/>
        </a:p>
      </dgm:t>
    </dgm:pt>
    <dgm:pt modelId="{361FC6D5-F335-4D51-A5CF-203DDCC0DE7F}" type="pres">
      <dgm:prSet presAssocID="{1B0CD9F4-B02D-4BAC-84DA-70C9EE81A17B}" presName="compositeShape" presStyleCnt="0">
        <dgm:presLayoutVars>
          <dgm:chMax val="7"/>
          <dgm:dir/>
          <dgm:resizeHandles val="exact"/>
        </dgm:presLayoutVars>
      </dgm:prSet>
      <dgm:spPr/>
    </dgm:pt>
    <dgm:pt modelId="{1D5750C6-D7DC-49FB-895B-17217CD05DEA}" type="pres">
      <dgm:prSet presAssocID="{1B0CD9F4-B02D-4BAC-84DA-70C9EE81A17B}" presName="wedge1" presStyleLbl="node1" presStyleIdx="0" presStyleCnt="3"/>
      <dgm:spPr/>
    </dgm:pt>
    <dgm:pt modelId="{72D5869B-6A47-4D89-8471-71AE7EF93C71}" type="pres">
      <dgm:prSet presAssocID="{1B0CD9F4-B02D-4BAC-84DA-70C9EE81A17B}" presName="dummy1a" presStyleCnt="0"/>
      <dgm:spPr/>
    </dgm:pt>
    <dgm:pt modelId="{977CB712-20E1-4AD0-9B23-57FB28631EC2}" type="pres">
      <dgm:prSet presAssocID="{1B0CD9F4-B02D-4BAC-84DA-70C9EE81A17B}" presName="dummy1b" presStyleCnt="0"/>
      <dgm:spPr/>
    </dgm:pt>
    <dgm:pt modelId="{48AB5CC8-8701-4F33-8D45-7A373506E23D}" type="pres">
      <dgm:prSet presAssocID="{1B0CD9F4-B02D-4BAC-84DA-70C9EE81A17B}" presName="wedge1Tx" presStyleLbl="node1" presStyleIdx="0" presStyleCnt="3">
        <dgm:presLayoutVars>
          <dgm:chMax val="0"/>
          <dgm:chPref val="0"/>
          <dgm:bulletEnabled val="1"/>
        </dgm:presLayoutVars>
      </dgm:prSet>
      <dgm:spPr/>
    </dgm:pt>
    <dgm:pt modelId="{70384AF4-F466-41D0-A836-E954D5F1D703}" type="pres">
      <dgm:prSet presAssocID="{1B0CD9F4-B02D-4BAC-84DA-70C9EE81A17B}" presName="wedge2" presStyleLbl="node1" presStyleIdx="1" presStyleCnt="3"/>
      <dgm:spPr/>
    </dgm:pt>
    <dgm:pt modelId="{B51CDF59-5609-46FB-AB8F-946D4C6F8824}" type="pres">
      <dgm:prSet presAssocID="{1B0CD9F4-B02D-4BAC-84DA-70C9EE81A17B}" presName="dummy2a" presStyleCnt="0"/>
      <dgm:spPr/>
    </dgm:pt>
    <dgm:pt modelId="{0FA5AEF8-D054-4DE3-B25E-D5E236C94289}" type="pres">
      <dgm:prSet presAssocID="{1B0CD9F4-B02D-4BAC-84DA-70C9EE81A17B}" presName="dummy2b" presStyleCnt="0"/>
      <dgm:spPr/>
    </dgm:pt>
    <dgm:pt modelId="{D90E900F-E6AC-4DE6-B8EF-2E5BBB9EE32E}" type="pres">
      <dgm:prSet presAssocID="{1B0CD9F4-B02D-4BAC-84DA-70C9EE81A17B}" presName="wedge2Tx" presStyleLbl="node1" presStyleIdx="1" presStyleCnt="3">
        <dgm:presLayoutVars>
          <dgm:chMax val="0"/>
          <dgm:chPref val="0"/>
          <dgm:bulletEnabled val="1"/>
        </dgm:presLayoutVars>
      </dgm:prSet>
      <dgm:spPr/>
    </dgm:pt>
    <dgm:pt modelId="{299B9C83-E3C2-4CA5-8CC6-8ECDED11FF42}" type="pres">
      <dgm:prSet presAssocID="{1B0CD9F4-B02D-4BAC-84DA-70C9EE81A17B}" presName="wedge3" presStyleLbl="node1" presStyleIdx="2" presStyleCnt="3"/>
      <dgm:spPr/>
    </dgm:pt>
    <dgm:pt modelId="{C9FB6C70-57BE-4A53-909D-9AAAC2FF9036}" type="pres">
      <dgm:prSet presAssocID="{1B0CD9F4-B02D-4BAC-84DA-70C9EE81A17B}" presName="dummy3a" presStyleCnt="0"/>
      <dgm:spPr/>
    </dgm:pt>
    <dgm:pt modelId="{4E38DAA8-0BA0-4E21-B576-A4C90D4E3BFB}" type="pres">
      <dgm:prSet presAssocID="{1B0CD9F4-B02D-4BAC-84DA-70C9EE81A17B}" presName="dummy3b" presStyleCnt="0"/>
      <dgm:spPr/>
    </dgm:pt>
    <dgm:pt modelId="{F531F1D0-F499-4446-BEDB-892C6004A67B}" type="pres">
      <dgm:prSet presAssocID="{1B0CD9F4-B02D-4BAC-84DA-70C9EE81A17B}" presName="wedge3Tx" presStyleLbl="node1" presStyleIdx="2" presStyleCnt="3">
        <dgm:presLayoutVars>
          <dgm:chMax val="0"/>
          <dgm:chPref val="0"/>
          <dgm:bulletEnabled val="1"/>
        </dgm:presLayoutVars>
      </dgm:prSet>
      <dgm:spPr/>
    </dgm:pt>
    <dgm:pt modelId="{7E0612B1-7A42-45F3-83B4-E296E0BAC6D4}" type="pres">
      <dgm:prSet presAssocID="{6BB8B8AA-D904-4D12-AA78-E8F8E51792A2}" presName="arrowWedge1" presStyleLbl="fgSibTrans2D1" presStyleIdx="0" presStyleCnt="3"/>
      <dgm:spPr/>
    </dgm:pt>
    <dgm:pt modelId="{A84ACD53-166A-4848-BC77-68EC2E1B36FE}" type="pres">
      <dgm:prSet presAssocID="{EC15ADC5-5A96-44D7-90CF-0C095F1814C5}" presName="arrowWedge2" presStyleLbl="fgSibTrans2D1" presStyleIdx="1" presStyleCnt="3"/>
      <dgm:spPr/>
    </dgm:pt>
    <dgm:pt modelId="{2A727080-B3E3-43AB-8B17-C3DBB9962C81}" type="pres">
      <dgm:prSet presAssocID="{D79A1710-ED4B-40D4-BF6E-0D54A81881A7}" presName="arrowWedge3" presStyleLbl="fgSibTrans2D1" presStyleIdx="2" presStyleCnt="3"/>
      <dgm:spPr/>
    </dgm:pt>
  </dgm:ptLst>
  <dgm:cxnLst>
    <dgm:cxn modelId="{8452D405-A2C0-4E64-88F2-C5FDDBE46BCD}" type="presOf" srcId="{CBB3FE5E-2667-4F79-B1A8-A8044580BF46}" destId="{D90E900F-E6AC-4DE6-B8EF-2E5BBB9EE32E}" srcOrd="1" destOrd="0" presId="urn:microsoft.com/office/officeart/2005/8/layout/cycle8"/>
    <dgm:cxn modelId="{A86ED01C-8CDB-400F-87F7-012DFD2C7A07}" type="presOf" srcId="{36E61BDD-D622-42D8-B238-D8969B7C4094}" destId="{F531F1D0-F499-4446-BEDB-892C6004A67B}" srcOrd="1" destOrd="0" presId="urn:microsoft.com/office/officeart/2005/8/layout/cycle8"/>
    <dgm:cxn modelId="{0751242E-B4BE-47B7-BBAD-076E39F2852C}" type="presOf" srcId="{1B0CD9F4-B02D-4BAC-84DA-70C9EE81A17B}" destId="{361FC6D5-F335-4D51-A5CF-203DDCC0DE7F}" srcOrd="0" destOrd="0" presId="urn:microsoft.com/office/officeart/2005/8/layout/cycle8"/>
    <dgm:cxn modelId="{0D28044D-9EBD-46DF-86E9-797A83651632}" type="presOf" srcId="{CBB3FE5E-2667-4F79-B1A8-A8044580BF46}" destId="{70384AF4-F466-41D0-A836-E954D5F1D703}" srcOrd="0" destOrd="0" presId="urn:microsoft.com/office/officeart/2005/8/layout/cycle8"/>
    <dgm:cxn modelId="{93DFA777-B287-4608-BCCA-7747CD5D7847}" srcId="{1B0CD9F4-B02D-4BAC-84DA-70C9EE81A17B}" destId="{CBB3FE5E-2667-4F79-B1A8-A8044580BF46}" srcOrd="1" destOrd="0" parTransId="{539A106B-53A1-4724-BDF9-E1BF506C865B}" sibTransId="{EC15ADC5-5A96-44D7-90CF-0C095F1814C5}"/>
    <dgm:cxn modelId="{2B25C893-605A-45FA-8E50-398693373A78}" type="presOf" srcId="{1DB575B3-EDCC-4558-8311-1B7791829FC2}" destId="{1D5750C6-D7DC-49FB-895B-17217CD05DEA}" srcOrd="0" destOrd="0" presId="urn:microsoft.com/office/officeart/2005/8/layout/cycle8"/>
    <dgm:cxn modelId="{4119E6A5-F6F3-4B2E-A58E-7442D7BB3355}" type="presOf" srcId="{36E61BDD-D622-42D8-B238-D8969B7C4094}" destId="{299B9C83-E3C2-4CA5-8CC6-8ECDED11FF42}" srcOrd="0" destOrd="0" presId="urn:microsoft.com/office/officeart/2005/8/layout/cycle8"/>
    <dgm:cxn modelId="{754E96C1-2696-480E-819E-2CE026C4CC89}" srcId="{1B0CD9F4-B02D-4BAC-84DA-70C9EE81A17B}" destId="{1DB575B3-EDCC-4558-8311-1B7791829FC2}" srcOrd="0" destOrd="0" parTransId="{9A0EB56A-C335-4DD3-9287-46E8DA01463E}" sibTransId="{6BB8B8AA-D904-4D12-AA78-E8F8E51792A2}"/>
    <dgm:cxn modelId="{8A85B8D0-2371-4E32-8D58-2E740E67D731}" srcId="{1B0CD9F4-B02D-4BAC-84DA-70C9EE81A17B}" destId="{36E61BDD-D622-42D8-B238-D8969B7C4094}" srcOrd="2" destOrd="0" parTransId="{EEE5E048-47FB-41CB-8C5C-E04AB0D554A5}" sibTransId="{D79A1710-ED4B-40D4-BF6E-0D54A81881A7}"/>
    <dgm:cxn modelId="{03C120D5-0F1F-4D04-9EF5-C8B51A3AABA0}" type="presOf" srcId="{1DB575B3-EDCC-4558-8311-1B7791829FC2}" destId="{48AB5CC8-8701-4F33-8D45-7A373506E23D}" srcOrd="1" destOrd="0" presId="urn:microsoft.com/office/officeart/2005/8/layout/cycle8"/>
    <dgm:cxn modelId="{9A1A2A59-130E-48BF-BCFF-A6BEB07E6079}" type="presParOf" srcId="{361FC6D5-F335-4D51-A5CF-203DDCC0DE7F}" destId="{1D5750C6-D7DC-49FB-895B-17217CD05DEA}" srcOrd="0" destOrd="0" presId="urn:microsoft.com/office/officeart/2005/8/layout/cycle8"/>
    <dgm:cxn modelId="{A0B351AA-D644-487B-9911-3C18F6912F8B}" type="presParOf" srcId="{361FC6D5-F335-4D51-A5CF-203DDCC0DE7F}" destId="{72D5869B-6A47-4D89-8471-71AE7EF93C71}" srcOrd="1" destOrd="0" presId="urn:microsoft.com/office/officeart/2005/8/layout/cycle8"/>
    <dgm:cxn modelId="{077DBBC0-8D02-49E1-AA70-EF331D620F97}" type="presParOf" srcId="{361FC6D5-F335-4D51-A5CF-203DDCC0DE7F}" destId="{977CB712-20E1-4AD0-9B23-57FB28631EC2}" srcOrd="2" destOrd="0" presId="urn:microsoft.com/office/officeart/2005/8/layout/cycle8"/>
    <dgm:cxn modelId="{527E74B6-623F-4CE4-8A4D-574F60D49550}" type="presParOf" srcId="{361FC6D5-F335-4D51-A5CF-203DDCC0DE7F}" destId="{48AB5CC8-8701-4F33-8D45-7A373506E23D}" srcOrd="3" destOrd="0" presId="urn:microsoft.com/office/officeart/2005/8/layout/cycle8"/>
    <dgm:cxn modelId="{3237E4A3-44F1-4320-B6DF-C6744B95A8BF}" type="presParOf" srcId="{361FC6D5-F335-4D51-A5CF-203DDCC0DE7F}" destId="{70384AF4-F466-41D0-A836-E954D5F1D703}" srcOrd="4" destOrd="0" presId="urn:microsoft.com/office/officeart/2005/8/layout/cycle8"/>
    <dgm:cxn modelId="{6FAA6D91-4DE5-4BDB-8276-210CE70CFB58}" type="presParOf" srcId="{361FC6D5-F335-4D51-A5CF-203DDCC0DE7F}" destId="{B51CDF59-5609-46FB-AB8F-946D4C6F8824}" srcOrd="5" destOrd="0" presId="urn:microsoft.com/office/officeart/2005/8/layout/cycle8"/>
    <dgm:cxn modelId="{561B3857-E9BE-4BB9-9B0C-93D474AD0F26}" type="presParOf" srcId="{361FC6D5-F335-4D51-A5CF-203DDCC0DE7F}" destId="{0FA5AEF8-D054-4DE3-B25E-D5E236C94289}" srcOrd="6" destOrd="0" presId="urn:microsoft.com/office/officeart/2005/8/layout/cycle8"/>
    <dgm:cxn modelId="{F6D304D1-5754-46B9-AF9E-C7B24A2B3C9E}" type="presParOf" srcId="{361FC6D5-F335-4D51-A5CF-203DDCC0DE7F}" destId="{D90E900F-E6AC-4DE6-B8EF-2E5BBB9EE32E}" srcOrd="7" destOrd="0" presId="urn:microsoft.com/office/officeart/2005/8/layout/cycle8"/>
    <dgm:cxn modelId="{08EA2651-9760-4972-BB6D-90C335B9C676}" type="presParOf" srcId="{361FC6D5-F335-4D51-A5CF-203DDCC0DE7F}" destId="{299B9C83-E3C2-4CA5-8CC6-8ECDED11FF42}" srcOrd="8" destOrd="0" presId="urn:microsoft.com/office/officeart/2005/8/layout/cycle8"/>
    <dgm:cxn modelId="{248E91EA-97DC-4DC6-AF62-77A691A0B920}" type="presParOf" srcId="{361FC6D5-F335-4D51-A5CF-203DDCC0DE7F}" destId="{C9FB6C70-57BE-4A53-909D-9AAAC2FF9036}" srcOrd="9" destOrd="0" presId="urn:microsoft.com/office/officeart/2005/8/layout/cycle8"/>
    <dgm:cxn modelId="{CD13345E-54BA-4D04-A640-EA2233480DF5}" type="presParOf" srcId="{361FC6D5-F335-4D51-A5CF-203DDCC0DE7F}" destId="{4E38DAA8-0BA0-4E21-B576-A4C90D4E3BFB}" srcOrd="10" destOrd="0" presId="urn:microsoft.com/office/officeart/2005/8/layout/cycle8"/>
    <dgm:cxn modelId="{902CA404-76A5-4DED-9DA5-42F1CCC6A3FE}" type="presParOf" srcId="{361FC6D5-F335-4D51-A5CF-203DDCC0DE7F}" destId="{F531F1D0-F499-4446-BEDB-892C6004A67B}" srcOrd="11" destOrd="0" presId="urn:microsoft.com/office/officeart/2005/8/layout/cycle8"/>
    <dgm:cxn modelId="{E81805AB-63E6-4654-B191-A7A77D02330D}" type="presParOf" srcId="{361FC6D5-F335-4D51-A5CF-203DDCC0DE7F}" destId="{7E0612B1-7A42-45F3-83B4-E296E0BAC6D4}" srcOrd="12" destOrd="0" presId="urn:microsoft.com/office/officeart/2005/8/layout/cycle8"/>
    <dgm:cxn modelId="{847D2A92-F26F-4E8D-9B4E-D856F5E6A1E7}" type="presParOf" srcId="{361FC6D5-F335-4D51-A5CF-203DDCC0DE7F}" destId="{A84ACD53-166A-4848-BC77-68EC2E1B36FE}" srcOrd="13" destOrd="0" presId="urn:microsoft.com/office/officeart/2005/8/layout/cycle8"/>
    <dgm:cxn modelId="{1E7BE33B-1C69-455D-8006-E82E8E2C952D}" type="presParOf" srcId="{361FC6D5-F335-4D51-A5CF-203DDCC0DE7F}" destId="{2A727080-B3E3-43AB-8B17-C3DBB9962C8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A2605A-3862-4E06-AF2C-C38AF645C4E3}" type="doc">
      <dgm:prSet loTypeId="urn:microsoft.com/office/officeart/2005/8/layout/hProcess7" loCatId="list" qsTypeId="urn:microsoft.com/office/officeart/2005/8/quickstyle/simple1" qsCatId="simple" csTypeId="urn:microsoft.com/office/officeart/2005/8/colors/accent0_1" csCatId="mainScheme" phldr="1"/>
      <dgm:spPr/>
      <dgm:t>
        <a:bodyPr/>
        <a:lstStyle/>
        <a:p>
          <a:endParaRPr lang="en-CA"/>
        </a:p>
      </dgm:t>
    </dgm:pt>
    <dgm:pt modelId="{F6DED760-F55A-4931-902C-AA3C2877EA7C}">
      <dgm:prSet phldrT="[Text]"/>
      <dgm:spPr/>
      <dgm:t>
        <a:bodyPr/>
        <a:lstStyle/>
        <a:p>
          <a:r>
            <a:rPr lang="en-CA" dirty="0"/>
            <a:t>Adopt proven climate solutions</a:t>
          </a:r>
        </a:p>
      </dgm:t>
    </dgm:pt>
    <dgm:pt modelId="{E8FA7A74-6A93-45B8-9A94-1B095D55B216}" type="parTrans" cxnId="{CE82381B-ACE4-48A1-ACEF-5D104DA347BB}">
      <dgm:prSet/>
      <dgm:spPr/>
      <dgm:t>
        <a:bodyPr/>
        <a:lstStyle/>
        <a:p>
          <a:endParaRPr lang="en-CA"/>
        </a:p>
      </dgm:t>
    </dgm:pt>
    <dgm:pt modelId="{BFC27882-DCED-4E7A-97DC-0128B4B3A451}" type="sibTrans" cxnId="{CE82381B-ACE4-48A1-ACEF-5D104DA347BB}">
      <dgm:prSet/>
      <dgm:spPr/>
      <dgm:t>
        <a:bodyPr/>
        <a:lstStyle/>
        <a:p>
          <a:endParaRPr lang="en-CA"/>
        </a:p>
      </dgm:t>
    </dgm:pt>
    <dgm:pt modelId="{2895D78C-DBF6-4066-8E40-2233D7EF0551}">
      <dgm:prSet phldrT="[Text]" custT="1"/>
      <dgm:spPr/>
      <dgm:t>
        <a:bodyPr/>
        <a:lstStyle/>
        <a:p>
          <a:endParaRPr lang="en-CA" sz="1800" dirty="0"/>
        </a:p>
      </dgm:t>
    </dgm:pt>
    <dgm:pt modelId="{B4945425-E54A-4901-8EFB-2E8AE68CCD6F}" type="parTrans" cxnId="{201D9A49-1817-46C1-B21B-CB0A14A99FB8}">
      <dgm:prSet/>
      <dgm:spPr/>
      <dgm:t>
        <a:bodyPr/>
        <a:lstStyle/>
        <a:p>
          <a:endParaRPr lang="en-CA"/>
        </a:p>
      </dgm:t>
    </dgm:pt>
    <dgm:pt modelId="{D8DBB78C-9F25-45F9-B417-760666FB55E9}" type="sibTrans" cxnId="{201D9A49-1817-46C1-B21B-CB0A14A99FB8}">
      <dgm:prSet/>
      <dgm:spPr/>
      <dgm:t>
        <a:bodyPr/>
        <a:lstStyle/>
        <a:p>
          <a:endParaRPr lang="en-CA"/>
        </a:p>
      </dgm:t>
    </dgm:pt>
    <dgm:pt modelId="{2E9A4E82-3942-4FD1-9998-DEBDC973CD16}">
      <dgm:prSet phldrT="[Text]"/>
      <dgm:spPr/>
      <dgm:t>
        <a:bodyPr/>
        <a:lstStyle/>
        <a:p>
          <a:r>
            <a:rPr lang="en-CA" dirty="0"/>
            <a:t>Phase out oil and gas</a:t>
          </a:r>
        </a:p>
      </dgm:t>
    </dgm:pt>
    <dgm:pt modelId="{682D0B0E-79A2-47AE-A341-B74006E0CE01}" type="parTrans" cxnId="{AF8DFEB3-CB8F-446C-9C44-E8942F9E46E1}">
      <dgm:prSet/>
      <dgm:spPr/>
      <dgm:t>
        <a:bodyPr/>
        <a:lstStyle/>
        <a:p>
          <a:endParaRPr lang="en-CA"/>
        </a:p>
      </dgm:t>
    </dgm:pt>
    <dgm:pt modelId="{06EC2BE9-C6B7-466D-A044-89B0F2838779}" type="sibTrans" cxnId="{AF8DFEB3-CB8F-446C-9C44-E8942F9E46E1}">
      <dgm:prSet/>
      <dgm:spPr/>
      <dgm:t>
        <a:bodyPr/>
        <a:lstStyle/>
        <a:p>
          <a:endParaRPr lang="en-CA"/>
        </a:p>
      </dgm:t>
    </dgm:pt>
    <dgm:pt modelId="{99719039-9C78-461A-ABCA-294DAEF39B55}">
      <dgm:prSet phldrT="[Text]" custT="1"/>
      <dgm:spPr/>
      <dgm:t>
        <a:bodyPr/>
        <a:lstStyle/>
        <a:p>
          <a:endParaRPr lang="en-CA" sz="1800" dirty="0"/>
        </a:p>
      </dgm:t>
    </dgm:pt>
    <dgm:pt modelId="{9EDD7C7D-850E-44D9-922D-EB63414F6777}" type="parTrans" cxnId="{824750FA-E6C0-4E0D-8017-9DD7A07541F8}">
      <dgm:prSet/>
      <dgm:spPr/>
      <dgm:t>
        <a:bodyPr/>
        <a:lstStyle/>
        <a:p>
          <a:endParaRPr lang="en-CA"/>
        </a:p>
      </dgm:t>
    </dgm:pt>
    <dgm:pt modelId="{FA6DD422-28B1-4BDC-910C-0AA3EC3C268D}" type="sibTrans" cxnId="{824750FA-E6C0-4E0D-8017-9DD7A07541F8}">
      <dgm:prSet/>
      <dgm:spPr/>
      <dgm:t>
        <a:bodyPr/>
        <a:lstStyle/>
        <a:p>
          <a:endParaRPr lang="en-CA"/>
        </a:p>
      </dgm:t>
    </dgm:pt>
    <dgm:pt modelId="{0084878B-4AF9-46FD-8EB0-87324643BDF1}">
      <dgm:prSet phldrT="[Text]"/>
      <dgm:spPr/>
      <dgm:t>
        <a:bodyPr/>
        <a:lstStyle/>
        <a:p>
          <a:r>
            <a:rPr lang="en-CA" dirty="0"/>
            <a:t>Transform  the economic model</a:t>
          </a:r>
        </a:p>
      </dgm:t>
    </dgm:pt>
    <dgm:pt modelId="{24C31F94-659B-460F-A468-DC9531F41EBE}" type="parTrans" cxnId="{96A25EAE-C917-4C44-A066-162661E0C931}">
      <dgm:prSet/>
      <dgm:spPr/>
      <dgm:t>
        <a:bodyPr/>
        <a:lstStyle/>
        <a:p>
          <a:endParaRPr lang="en-CA"/>
        </a:p>
      </dgm:t>
    </dgm:pt>
    <dgm:pt modelId="{1BB6BB32-2A2D-400D-81A5-1226AB8886D0}" type="sibTrans" cxnId="{96A25EAE-C917-4C44-A066-162661E0C931}">
      <dgm:prSet/>
      <dgm:spPr/>
      <dgm:t>
        <a:bodyPr/>
        <a:lstStyle/>
        <a:p>
          <a:endParaRPr lang="en-CA"/>
        </a:p>
      </dgm:t>
    </dgm:pt>
    <dgm:pt modelId="{EFAD7BEC-CB44-49A6-98F2-907FE1621220}">
      <dgm:prSet phldrT="[Text]" custT="1"/>
      <dgm:spPr/>
      <dgm:t>
        <a:bodyPr/>
        <a:lstStyle/>
        <a:p>
          <a:endParaRPr lang="en-CA" sz="1800" dirty="0"/>
        </a:p>
      </dgm:t>
    </dgm:pt>
    <dgm:pt modelId="{2A86A29A-6368-4C39-8593-388822A74DF8}" type="sibTrans" cxnId="{F3A62F4E-6E91-448D-83A9-350CF66D6E6E}">
      <dgm:prSet/>
      <dgm:spPr/>
      <dgm:t>
        <a:bodyPr/>
        <a:lstStyle/>
        <a:p>
          <a:endParaRPr lang="en-CA"/>
        </a:p>
      </dgm:t>
    </dgm:pt>
    <dgm:pt modelId="{EA8DE661-7F35-471A-8E43-D68D59E87B1E}" type="parTrans" cxnId="{F3A62F4E-6E91-448D-83A9-350CF66D6E6E}">
      <dgm:prSet/>
      <dgm:spPr/>
      <dgm:t>
        <a:bodyPr/>
        <a:lstStyle/>
        <a:p>
          <a:endParaRPr lang="en-CA"/>
        </a:p>
      </dgm:t>
    </dgm:pt>
    <dgm:pt modelId="{B1619042-B20A-470E-A986-C5A37E8A6D27}" type="pres">
      <dgm:prSet presAssocID="{5EA2605A-3862-4E06-AF2C-C38AF645C4E3}" presName="Name0" presStyleCnt="0">
        <dgm:presLayoutVars>
          <dgm:dir/>
          <dgm:animLvl val="lvl"/>
          <dgm:resizeHandles val="exact"/>
        </dgm:presLayoutVars>
      </dgm:prSet>
      <dgm:spPr/>
    </dgm:pt>
    <dgm:pt modelId="{4DA908F0-4DA4-4AE2-AEBB-CAF1476B55DF}" type="pres">
      <dgm:prSet presAssocID="{EFAD7BEC-CB44-49A6-98F2-907FE1621220}" presName="compositeNode" presStyleCnt="0">
        <dgm:presLayoutVars>
          <dgm:bulletEnabled val="1"/>
        </dgm:presLayoutVars>
      </dgm:prSet>
      <dgm:spPr/>
    </dgm:pt>
    <dgm:pt modelId="{C99CE3AF-4A79-48C5-96E4-E80F9FAE565B}" type="pres">
      <dgm:prSet presAssocID="{EFAD7BEC-CB44-49A6-98F2-907FE1621220}" presName="bgRect" presStyleLbl="node1" presStyleIdx="0" presStyleCnt="3"/>
      <dgm:spPr/>
    </dgm:pt>
    <dgm:pt modelId="{23AA2A05-6116-4918-8E18-C3CB6CC00DD9}" type="pres">
      <dgm:prSet presAssocID="{EFAD7BEC-CB44-49A6-98F2-907FE1621220}" presName="parentNode" presStyleLbl="node1" presStyleIdx="0" presStyleCnt="3">
        <dgm:presLayoutVars>
          <dgm:chMax val="0"/>
          <dgm:bulletEnabled val="1"/>
        </dgm:presLayoutVars>
      </dgm:prSet>
      <dgm:spPr/>
    </dgm:pt>
    <dgm:pt modelId="{2F3FB9E0-849A-47BB-80A4-729269944A6D}" type="pres">
      <dgm:prSet presAssocID="{EFAD7BEC-CB44-49A6-98F2-907FE1621220}" presName="childNode" presStyleLbl="node1" presStyleIdx="0" presStyleCnt="3">
        <dgm:presLayoutVars>
          <dgm:bulletEnabled val="1"/>
        </dgm:presLayoutVars>
      </dgm:prSet>
      <dgm:spPr/>
    </dgm:pt>
    <dgm:pt modelId="{D73F80D7-B51F-434E-8CED-147AB264C999}" type="pres">
      <dgm:prSet presAssocID="{2A86A29A-6368-4C39-8593-388822A74DF8}" presName="hSp" presStyleCnt="0"/>
      <dgm:spPr/>
    </dgm:pt>
    <dgm:pt modelId="{ED1BF098-008C-49E4-9992-1653AA85AF0F}" type="pres">
      <dgm:prSet presAssocID="{2A86A29A-6368-4C39-8593-388822A74DF8}" presName="vProcSp" presStyleCnt="0"/>
      <dgm:spPr/>
    </dgm:pt>
    <dgm:pt modelId="{10E4AA8A-DE11-45F0-A4D8-8721D5D331D2}" type="pres">
      <dgm:prSet presAssocID="{2A86A29A-6368-4C39-8593-388822A74DF8}" presName="vSp1" presStyleCnt="0"/>
      <dgm:spPr/>
    </dgm:pt>
    <dgm:pt modelId="{83105008-B567-4835-A8AF-871CA600D32B}" type="pres">
      <dgm:prSet presAssocID="{2A86A29A-6368-4C39-8593-388822A74DF8}" presName="simulatedConn" presStyleLbl="solidFgAcc1" presStyleIdx="0" presStyleCnt="2"/>
      <dgm:spPr/>
    </dgm:pt>
    <dgm:pt modelId="{7B2FC037-6A42-4BAB-BB63-BE764008346A}" type="pres">
      <dgm:prSet presAssocID="{2A86A29A-6368-4C39-8593-388822A74DF8}" presName="vSp2" presStyleCnt="0"/>
      <dgm:spPr/>
    </dgm:pt>
    <dgm:pt modelId="{85F1352D-6C4F-4335-B2C2-10B390139D1F}" type="pres">
      <dgm:prSet presAssocID="{2A86A29A-6368-4C39-8593-388822A74DF8}" presName="sibTrans" presStyleCnt="0"/>
      <dgm:spPr/>
    </dgm:pt>
    <dgm:pt modelId="{EE943F5F-8272-4B0B-A1FC-A5896DA53A78}" type="pres">
      <dgm:prSet presAssocID="{2895D78C-DBF6-4066-8E40-2233D7EF0551}" presName="compositeNode" presStyleCnt="0">
        <dgm:presLayoutVars>
          <dgm:bulletEnabled val="1"/>
        </dgm:presLayoutVars>
      </dgm:prSet>
      <dgm:spPr/>
    </dgm:pt>
    <dgm:pt modelId="{DF456012-7A2A-4479-BA1B-C9D726A8ECE3}" type="pres">
      <dgm:prSet presAssocID="{2895D78C-DBF6-4066-8E40-2233D7EF0551}" presName="bgRect" presStyleLbl="node1" presStyleIdx="1" presStyleCnt="3"/>
      <dgm:spPr/>
    </dgm:pt>
    <dgm:pt modelId="{48A378C9-F02A-470E-AD9F-E890253273C6}" type="pres">
      <dgm:prSet presAssocID="{2895D78C-DBF6-4066-8E40-2233D7EF0551}" presName="parentNode" presStyleLbl="node1" presStyleIdx="1" presStyleCnt="3">
        <dgm:presLayoutVars>
          <dgm:chMax val="0"/>
          <dgm:bulletEnabled val="1"/>
        </dgm:presLayoutVars>
      </dgm:prSet>
      <dgm:spPr/>
    </dgm:pt>
    <dgm:pt modelId="{9889EABD-CBDA-4EE5-BA7F-C132BF7FF1F0}" type="pres">
      <dgm:prSet presAssocID="{2895D78C-DBF6-4066-8E40-2233D7EF0551}" presName="childNode" presStyleLbl="node1" presStyleIdx="1" presStyleCnt="3">
        <dgm:presLayoutVars>
          <dgm:bulletEnabled val="1"/>
        </dgm:presLayoutVars>
      </dgm:prSet>
      <dgm:spPr/>
    </dgm:pt>
    <dgm:pt modelId="{4F90C4D7-8984-42DD-BBAE-CD12FF50F451}" type="pres">
      <dgm:prSet presAssocID="{D8DBB78C-9F25-45F9-B417-760666FB55E9}" presName="hSp" presStyleCnt="0"/>
      <dgm:spPr/>
    </dgm:pt>
    <dgm:pt modelId="{70BB83AD-A73B-4D61-904D-DC7E8713B485}" type="pres">
      <dgm:prSet presAssocID="{D8DBB78C-9F25-45F9-B417-760666FB55E9}" presName="vProcSp" presStyleCnt="0"/>
      <dgm:spPr/>
    </dgm:pt>
    <dgm:pt modelId="{1E588B81-701A-4391-88FD-474AD4A5D2AF}" type="pres">
      <dgm:prSet presAssocID="{D8DBB78C-9F25-45F9-B417-760666FB55E9}" presName="vSp1" presStyleCnt="0"/>
      <dgm:spPr/>
    </dgm:pt>
    <dgm:pt modelId="{A1DC54B4-40CF-44FE-AF4B-4D3D75E275C8}" type="pres">
      <dgm:prSet presAssocID="{D8DBB78C-9F25-45F9-B417-760666FB55E9}" presName="simulatedConn" presStyleLbl="solidFgAcc1" presStyleIdx="1" presStyleCnt="2"/>
      <dgm:spPr/>
    </dgm:pt>
    <dgm:pt modelId="{D3522B13-366E-45FC-AFA2-B4FA26460E6B}" type="pres">
      <dgm:prSet presAssocID="{D8DBB78C-9F25-45F9-B417-760666FB55E9}" presName="vSp2" presStyleCnt="0"/>
      <dgm:spPr/>
    </dgm:pt>
    <dgm:pt modelId="{F6E796BF-E804-462E-B68A-E26ADEA21F2C}" type="pres">
      <dgm:prSet presAssocID="{D8DBB78C-9F25-45F9-B417-760666FB55E9}" presName="sibTrans" presStyleCnt="0"/>
      <dgm:spPr/>
    </dgm:pt>
    <dgm:pt modelId="{A9723B26-938E-42AA-84B9-B35E06BEFF0A}" type="pres">
      <dgm:prSet presAssocID="{99719039-9C78-461A-ABCA-294DAEF39B55}" presName="compositeNode" presStyleCnt="0">
        <dgm:presLayoutVars>
          <dgm:bulletEnabled val="1"/>
        </dgm:presLayoutVars>
      </dgm:prSet>
      <dgm:spPr/>
    </dgm:pt>
    <dgm:pt modelId="{85BEAF0F-FE73-42AC-A27F-1B4E8DCC20F9}" type="pres">
      <dgm:prSet presAssocID="{99719039-9C78-461A-ABCA-294DAEF39B55}" presName="bgRect" presStyleLbl="node1" presStyleIdx="2" presStyleCnt="3"/>
      <dgm:spPr/>
    </dgm:pt>
    <dgm:pt modelId="{DD29A074-5A60-4C0D-8B64-45D207913CAD}" type="pres">
      <dgm:prSet presAssocID="{99719039-9C78-461A-ABCA-294DAEF39B55}" presName="parentNode" presStyleLbl="node1" presStyleIdx="2" presStyleCnt="3">
        <dgm:presLayoutVars>
          <dgm:chMax val="0"/>
          <dgm:bulletEnabled val="1"/>
        </dgm:presLayoutVars>
      </dgm:prSet>
      <dgm:spPr/>
    </dgm:pt>
    <dgm:pt modelId="{249F2354-8F14-41D9-86F5-BAF55F47EC07}" type="pres">
      <dgm:prSet presAssocID="{99719039-9C78-461A-ABCA-294DAEF39B55}" presName="childNode" presStyleLbl="node1" presStyleIdx="2" presStyleCnt="3">
        <dgm:presLayoutVars>
          <dgm:bulletEnabled val="1"/>
        </dgm:presLayoutVars>
      </dgm:prSet>
      <dgm:spPr/>
    </dgm:pt>
  </dgm:ptLst>
  <dgm:cxnLst>
    <dgm:cxn modelId="{B4E3C002-2A8A-4424-BD6C-35828A0B8041}" type="presOf" srcId="{99719039-9C78-461A-ABCA-294DAEF39B55}" destId="{85BEAF0F-FE73-42AC-A27F-1B4E8DCC20F9}" srcOrd="0" destOrd="0" presId="urn:microsoft.com/office/officeart/2005/8/layout/hProcess7"/>
    <dgm:cxn modelId="{CE82381B-ACE4-48A1-ACEF-5D104DA347BB}" srcId="{EFAD7BEC-CB44-49A6-98F2-907FE1621220}" destId="{F6DED760-F55A-4931-902C-AA3C2877EA7C}" srcOrd="0" destOrd="0" parTransId="{E8FA7A74-6A93-45B8-9A94-1B095D55B216}" sibTransId="{BFC27882-DCED-4E7A-97DC-0128B4B3A451}"/>
    <dgm:cxn modelId="{893D8031-C66D-4A84-B876-8D097EEFF9CD}" type="presOf" srcId="{F6DED760-F55A-4931-902C-AA3C2877EA7C}" destId="{2F3FB9E0-849A-47BB-80A4-729269944A6D}" srcOrd="0" destOrd="0" presId="urn:microsoft.com/office/officeart/2005/8/layout/hProcess7"/>
    <dgm:cxn modelId="{37CD3E3E-A632-44E1-9D6A-597474286AAE}" type="presOf" srcId="{EFAD7BEC-CB44-49A6-98F2-907FE1621220}" destId="{23AA2A05-6116-4918-8E18-C3CB6CC00DD9}" srcOrd="1" destOrd="0" presId="urn:microsoft.com/office/officeart/2005/8/layout/hProcess7"/>
    <dgm:cxn modelId="{201D9A49-1817-46C1-B21B-CB0A14A99FB8}" srcId="{5EA2605A-3862-4E06-AF2C-C38AF645C4E3}" destId="{2895D78C-DBF6-4066-8E40-2233D7EF0551}" srcOrd="1" destOrd="0" parTransId="{B4945425-E54A-4901-8EFB-2E8AE68CCD6F}" sibTransId="{D8DBB78C-9F25-45F9-B417-760666FB55E9}"/>
    <dgm:cxn modelId="{F3A62F4E-6E91-448D-83A9-350CF66D6E6E}" srcId="{5EA2605A-3862-4E06-AF2C-C38AF645C4E3}" destId="{EFAD7BEC-CB44-49A6-98F2-907FE1621220}" srcOrd="0" destOrd="0" parTransId="{EA8DE661-7F35-471A-8E43-D68D59E87B1E}" sibTransId="{2A86A29A-6368-4C39-8593-388822A74DF8}"/>
    <dgm:cxn modelId="{6D86EC6B-C568-411C-9A2C-66DA45402957}" type="presOf" srcId="{0084878B-4AF9-46FD-8EB0-87324643BDF1}" destId="{249F2354-8F14-41D9-86F5-BAF55F47EC07}" srcOrd="0" destOrd="0" presId="urn:microsoft.com/office/officeart/2005/8/layout/hProcess7"/>
    <dgm:cxn modelId="{F507F373-8632-4317-B023-46E8DC3DB1C1}" type="presOf" srcId="{99719039-9C78-461A-ABCA-294DAEF39B55}" destId="{DD29A074-5A60-4C0D-8B64-45D207913CAD}" srcOrd="1" destOrd="0" presId="urn:microsoft.com/office/officeart/2005/8/layout/hProcess7"/>
    <dgm:cxn modelId="{167EA579-F7E0-415E-ABEE-82384FF9FCA1}" type="presOf" srcId="{5EA2605A-3862-4E06-AF2C-C38AF645C4E3}" destId="{B1619042-B20A-470E-A986-C5A37E8A6D27}" srcOrd="0" destOrd="0" presId="urn:microsoft.com/office/officeart/2005/8/layout/hProcess7"/>
    <dgm:cxn modelId="{0BA4BC7D-5F94-4C2F-870D-8B628A2CA23F}" type="presOf" srcId="{2E9A4E82-3942-4FD1-9998-DEBDC973CD16}" destId="{9889EABD-CBDA-4EE5-BA7F-C132BF7FF1F0}" srcOrd="0" destOrd="0" presId="urn:microsoft.com/office/officeart/2005/8/layout/hProcess7"/>
    <dgm:cxn modelId="{90895C93-3286-4FD7-847F-1B6ADD24FAD8}" type="presOf" srcId="{2895D78C-DBF6-4066-8E40-2233D7EF0551}" destId="{48A378C9-F02A-470E-AD9F-E890253273C6}" srcOrd="1" destOrd="0" presId="urn:microsoft.com/office/officeart/2005/8/layout/hProcess7"/>
    <dgm:cxn modelId="{96A25EAE-C917-4C44-A066-162661E0C931}" srcId="{99719039-9C78-461A-ABCA-294DAEF39B55}" destId="{0084878B-4AF9-46FD-8EB0-87324643BDF1}" srcOrd="0" destOrd="0" parTransId="{24C31F94-659B-460F-A468-DC9531F41EBE}" sibTransId="{1BB6BB32-2A2D-400D-81A5-1226AB8886D0}"/>
    <dgm:cxn modelId="{AF8DFEB3-CB8F-446C-9C44-E8942F9E46E1}" srcId="{2895D78C-DBF6-4066-8E40-2233D7EF0551}" destId="{2E9A4E82-3942-4FD1-9998-DEBDC973CD16}" srcOrd="0" destOrd="0" parTransId="{682D0B0E-79A2-47AE-A341-B74006E0CE01}" sibTransId="{06EC2BE9-C6B7-466D-A044-89B0F2838779}"/>
    <dgm:cxn modelId="{55F5D4CA-C448-46C9-9609-D0A63D44CA1E}" type="presOf" srcId="{EFAD7BEC-CB44-49A6-98F2-907FE1621220}" destId="{C99CE3AF-4A79-48C5-96E4-E80F9FAE565B}" srcOrd="0" destOrd="0" presId="urn:microsoft.com/office/officeart/2005/8/layout/hProcess7"/>
    <dgm:cxn modelId="{824D91E4-7CCB-43B6-B639-2B8872693F9E}" type="presOf" srcId="{2895D78C-DBF6-4066-8E40-2233D7EF0551}" destId="{DF456012-7A2A-4479-BA1B-C9D726A8ECE3}" srcOrd="0" destOrd="0" presId="urn:microsoft.com/office/officeart/2005/8/layout/hProcess7"/>
    <dgm:cxn modelId="{824750FA-E6C0-4E0D-8017-9DD7A07541F8}" srcId="{5EA2605A-3862-4E06-AF2C-C38AF645C4E3}" destId="{99719039-9C78-461A-ABCA-294DAEF39B55}" srcOrd="2" destOrd="0" parTransId="{9EDD7C7D-850E-44D9-922D-EB63414F6777}" sibTransId="{FA6DD422-28B1-4BDC-910C-0AA3EC3C268D}"/>
    <dgm:cxn modelId="{8BE91485-EA49-47BF-8E26-632414D227CF}" type="presParOf" srcId="{B1619042-B20A-470E-A986-C5A37E8A6D27}" destId="{4DA908F0-4DA4-4AE2-AEBB-CAF1476B55DF}" srcOrd="0" destOrd="0" presId="urn:microsoft.com/office/officeart/2005/8/layout/hProcess7"/>
    <dgm:cxn modelId="{D143C291-BE18-49C6-87A1-E85511CC643D}" type="presParOf" srcId="{4DA908F0-4DA4-4AE2-AEBB-CAF1476B55DF}" destId="{C99CE3AF-4A79-48C5-96E4-E80F9FAE565B}" srcOrd="0" destOrd="0" presId="urn:microsoft.com/office/officeart/2005/8/layout/hProcess7"/>
    <dgm:cxn modelId="{377D9C7F-19C8-4D93-90C6-105523A51935}" type="presParOf" srcId="{4DA908F0-4DA4-4AE2-AEBB-CAF1476B55DF}" destId="{23AA2A05-6116-4918-8E18-C3CB6CC00DD9}" srcOrd="1" destOrd="0" presId="urn:microsoft.com/office/officeart/2005/8/layout/hProcess7"/>
    <dgm:cxn modelId="{C0CB2EA5-869A-4593-813C-80704C9BF5C4}" type="presParOf" srcId="{4DA908F0-4DA4-4AE2-AEBB-CAF1476B55DF}" destId="{2F3FB9E0-849A-47BB-80A4-729269944A6D}" srcOrd="2" destOrd="0" presId="urn:microsoft.com/office/officeart/2005/8/layout/hProcess7"/>
    <dgm:cxn modelId="{E80903D2-18B5-4BE8-BA21-12F16A1379CF}" type="presParOf" srcId="{B1619042-B20A-470E-A986-C5A37E8A6D27}" destId="{D73F80D7-B51F-434E-8CED-147AB264C999}" srcOrd="1" destOrd="0" presId="urn:microsoft.com/office/officeart/2005/8/layout/hProcess7"/>
    <dgm:cxn modelId="{46897768-C0F1-48F0-80FC-FE0C15BB67F6}" type="presParOf" srcId="{B1619042-B20A-470E-A986-C5A37E8A6D27}" destId="{ED1BF098-008C-49E4-9992-1653AA85AF0F}" srcOrd="2" destOrd="0" presId="urn:microsoft.com/office/officeart/2005/8/layout/hProcess7"/>
    <dgm:cxn modelId="{E7E416A1-F0F9-43AD-8447-E7687248F882}" type="presParOf" srcId="{ED1BF098-008C-49E4-9992-1653AA85AF0F}" destId="{10E4AA8A-DE11-45F0-A4D8-8721D5D331D2}" srcOrd="0" destOrd="0" presId="urn:microsoft.com/office/officeart/2005/8/layout/hProcess7"/>
    <dgm:cxn modelId="{E65C6433-AB48-47E6-97F9-CF5A363A5255}" type="presParOf" srcId="{ED1BF098-008C-49E4-9992-1653AA85AF0F}" destId="{83105008-B567-4835-A8AF-871CA600D32B}" srcOrd="1" destOrd="0" presId="urn:microsoft.com/office/officeart/2005/8/layout/hProcess7"/>
    <dgm:cxn modelId="{ED800257-34E3-4A7D-93A9-2E7DD2C475DE}" type="presParOf" srcId="{ED1BF098-008C-49E4-9992-1653AA85AF0F}" destId="{7B2FC037-6A42-4BAB-BB63-BE764008346A}" srcOrd="2" destOrd="0" presId="urn:microsoft.com/office/officeart/2005/8/layout/hProcess7"/>
    <dgm:cxn modelId="{48D55EEA-BBDA-4D5B-A822-9B5B0F423F2C}" type="presParOf" srcId="{B1619042-B20A-470E-A986-C5A37E8A6D27}" destId="{85F1352D-6C4F-4335-B2C2-10B390139D1F}" srcOrd="3" destOrd="0" presId="urn:microsoft.com/office/officeart/2005/8/layout/hProcess7"/>
    <dgm:cxn modelId="{3E88EE9F-CC8E-4346-8385-ACEA64FFB03D}" type="presParOf" srcId="{B1619042-B20A-470E-A986-C5A37E8A6D27}" destId="{EE943F5F-8272-4B0B-A1FC-A5896DA53A78}" srcOrd="4" destOrd="0" presId="urn:microsoft.com/office/officeart/2005/8/layout/hProcess7"/>
    <dgm:cxn modelId="{6E0B8F81-2162-4DE2-B103-C84D5ABEC255}" type="presParOf" srcId="{EE943F5F-8272-4B0B-A1FC-A5896DA53A78}" destId="{DF456012-7A2A-4479-BA1B-C9D726A8ECE3}" srcOrd="0" destOrd="0" presId="urn:microsoft.com/office/officeart/2005/8/layout/hProcess7"/>
    <dgm:cxn modelId="{49421657-A4D6-45AC-9B73-6D67C8EA228F}" type="presParOf" srcId="{EE943F5F-8272-4B0B-A1FC-A5896DA53A78}" destId="{48A378C9-F02A-470E-AD9F-E890253273C6}" srcOrd="1" destOrd="0" presId="urn:microsoft.com/office/officeart/2005/8/layout/hProcess7"/>
    <dgm:cxn modelId="{2E9315E0-AEC6-4BA9-AB0A-D79EF412AB2B}" type="presParOf" srcId="{EE943F5F-8272-4B0B-A1FC-A5896DA53A78}" destId="{9889EABD-CBDA-4EE5-BA7F-C132BF7FF1F0}" srcOrd="2" destOrd="0" presId="urn:microsoft.com/office/officeart/2005/8/layout/hProcess7"/>
    <dgm:cxn modelId="{79B31E30-D0E5-4B93-A30B-B30A55F76F54}" type="presParOf" srcId="{B1619042-B20A-470E-A986-C5A37E8A6D27}" destId="{4F90C4D7-8984-42DD-BBAE-CD12FF50F451}" srcOrd="5" destOrd="0" presId="urn:microsoft.com/office/officeart/2005/8/layout/hProcess7"/>
    <dgm:cxn modelId="{66E19310-75B2-4581-9A34-C63BAC6BCAF7}" type="presParOf" srcId="{B1619042-B20A-470E-A986-C5A37E8A6D27}" destId="{70BB83AD-A73B-4D61-904D-DC7E8713B485}" srcOrd="6" destOrd="0" presId="urn:microsoft.com/office/officeart/2005/8/layout/hProcess7"/>
    <dgm:cxn modelId="{A2976A09-A525-4B5C-BB24-3F11E20F5677}" type="presParOf" srcId="{70BB83AD-A73B-4D61-904D-DC7E8713B485}" destId="{1E588B81-701A-4391-88FD-474AD4A5D2AF}" srcOrd="0" destOrd="0" presId="urn:microsoft.com/office/officeart/2005/8/layout/hProcess7"/>
    <dgm:cxn modelId="{A2D6A75F-3EC0-460E-A1A8-F2F9EA4D4243}" type="presParOf" srcId="{70BB83AD-A73B-4D61-904D-DC7E8713B485}" destId="{A1DC54B4-40CF-44FE-AF4B-4D3D75E275C8}" srcOrd="1" destOrd="0" presId="urn:microsoft.com/office/officeart/2005/8/layout/hProcess7"/>
    <dgm:cxn modelId="{F9C93B65-11FA-4932-8AD4-B4B439A344B6}" type="presParOf" srcId="{70BB83AD-A73B-4D61-904D-DC7E8713B485}" destId="{D3522B13-366E-45FC-AFA2-B4FA26460E6B}" srcOrd="2" destOrd="0" presId="urn:microsoft.com/office/officeart/2005/8/layout/hProcess7"/>
    <dgm:cxn modelId="{602AB9C5-8949-49FC-8697-56B95553EC5E}" type="presParOf" srcId="{B1619042-B20A-470E-A986-C5A37E8A6D27}" destId="{F6E796BF-E804-462E-B68A-E26ADEA21F2C}" srcOrd="7" destOrd="0" presId="urn:microsoft.com/office/officeart/2005/8/layout/hProcess7"/>
    <dgm:cxn modelId="{0CC0686B-5556-485D-91D7-C3249A98CB46}" type="presParOf" srcId="{B1619042-B20A-470E-A986-C5A37E8A6D27}" destId="{A9723B26-938E-42AA-84B9-B35E06BEFF0A}" srcOrd="8" destOrd="0" presId="urn:microsoft.com/office/officeart/2005/8/layout/hProcess7"/>
    <dgm:cxn modelId="{9F95EA95-69B3-4137-9079-34883DFFEF3B}" type="presParOf" srcId="{A9723B26-938E-42AA-84B9-B35E06BEFF0A}" destId="{85BEAF0F-FE73-42AC-A27F-1B4E8DCC20F9}" srcOrd="0" destOrd="0" presId="urn:microsoft.com/office/officeart/2005/8/layout/hProcess7"/>
    <dgm:cxn modelId="{D0A1E2F6-F2E6-4858-9330-C8A03450B5A7}" type="presParOf" srcId="{A9723B26-938E-42AA-84B9-B35E06BEFF0A}" destId="{DD29A074-5A60-4C0D-8B64-45D207913CAD}" srcOrd="1" destOrd="0" presId="urn:microsoft.com/office/officeart/2005/8/layout/hProcess7"/>
    <dgm:cxn modelId="{17C60F49-0519-46E0-85FD-0F54D56D1888}" type="presParOf" srcId="{A9723B26-938E-42AA-84B9-B35E06BEFF0A}" destId="{249F2354-8F14-41D9-86F5-BAF55F47EC0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A2605A-3862-4E06-AF2C-C38AF645C4E3}" type="doc">
      <dgm:prSet loTypeId="urn:microsoft.com/office/officeart/2005/8/layout/hProcess7" loCatId="list" qsTypeId="urn:microsoft.com/office/officeart/2005/8/quickstyle/simple1" qsCatId="simple" csTypeId="urn:microsoft.com/office/officeart/2005/8/colors/accent0_1" csCatId="mainScheme" phldr="1"/>
      <dgm:spPr/>
      <dgm:t>
        <a:bodyPr/>
        <a:lstStyle/>
        <a:p>
          <a:endParaRPr lang="en-CA"/>
        </a:p>
      </dgm:t>
    </dgm:pt>
    <dgm:pt modelId="{F6DED760-F55A-4931-902C-AA3C2877EA7C}">
      <dgm:prSet phldrT="[Text]"/>
      <dgm:spPr/>
      <dgm:t>
        <a:bodyPr/>
        <a:lstStyle/>
        <a:p>
          <a:r>
            <a:rPr lang="en-CA" dirty="0"/>
            <a:t>Adopt proven climate solutions</a:t>
          </a:r>
        </a:p>
      </dgm:t>
    </dgm:pt>
    <dgm:pt modelId="{E8FA7A74-6A93-45B8-9A94-1B095D55B216}" type="parTrans" cxnId="{CE82381B-ACE4-48A1-ACEF-5D104DA347BB}">
      <dgm:prSet/>
      <dgm:spPr/>
      <dgm:t>
        <a:bodyPr/>
        <a:lstStyle/>
        <a:p>
          <a:endParaRPr lang="en-CA"/>
        </a:p>
      </dgm:t>
    </dgm:pt>
    <dgm:pt modelId="{BFC27882-DCED-4E7A-97DC-0128B4B3A451}" type="sibTrans" cxnId="{CE82381B-ACE4-48A1-ACEF-5D104DA347BB}">
      <dgm:prSet/>
      <dgm:spPr/>
      <dgm:t>
        <a:bodyPr/>
        <a:lstStyle/>
        <a:p>
          <a:endParaRPr lang="en-CA"/>
        </a:p>
      </dgm:t>
    </dgm:pt>
    <dgm:pt modelId="{2895D78C-DBF6-4066-8E40-2233D7EF0551}">
      <dgm:prSet phldrT="[Text]" custT="1"/>
      <dgm:spPr/>
      <dgm:t>
        <a:bodyPr/>
        <a:lstStyle/>
        <a:p>
          <a:r>
            <a:rPr lang="en-CA" sz="1800" dirty="0"/>
            <a:t>n</a:t>
          </a:r>
        </a:p>
      </dgm:t>
    </dgm:pt>
    <dgm:pt modelId="{B4945425-E54A-4901-8EFB-2E8AE68CCD6F}" type="parTrans" cxnId="{201D9A49-1817-46C1-B21B-CB0A14A99FB8}">
      <dgm:prSet/>
      <dgm:spPr/>
      <dgm:t>
        <a:bodyPr/>
        <a:lstStyle/>
        <a:p>
          <a:endParaRPr lang="en-CA"/>
        </a:p>
      </dgm:t>
    </dgm:pt>
    <dgm:pt modelId="{D8DBB78C-9F25-45F9-B417-760666FB55E9}" type="sibTrans" cxnId="{201D9A49-1817-46C1-B21B-CB0A14A99FB8}">
      <dgm:prSet/>
      <dgm:spPr/>
      <dgm:t>
        <a:bodyPr/>
        <a:lstStyle/>
        <a:p>
          <a:endParaRPr lang="en-CA"/>
        </a:p>
      </dgm:t>
    </dgm:pt>
    <dgm:pt modelId="{2E9A4E82-3942-4FD1-9998-DEBDC973CD16}">
      <dgm:prSet phldrT="[Text]"/>
      <dgm:spPr/>
      <dgm:t>
        <a:bodyPr/>
        <a:lstStyle/>
        <a:p>
          <a:endParaRPr lang="en-CA" dirty="0"/>
        </a:p>
      </dgm:t>
    </dgm:pt>
    <dgm:pt modelId="{682D0B0E-79A2-47AE-A341-B74006E0CE01}" type="parTrans" cxnId="{AF8DFEB3-CB8F-446C-9C44-E8942F9E46E1}">
      <dgm:prSet/>
      <dgm:spPr/>
      <dgm:t>
        <a:bodyPr/>
        <a:lstStyle/>
        <a:p>
          <a:endParaRPr lang="en-CA"/>
        </a:p>
      </dgm:t>
    </dgm:pt>
    <dgm:pt modelId="{06EC2BE9-C6B7-466D-A044-89B0F2838779}" type="sibTrans" cxnId="{AF8DFEB3-CB8F-446C-9C44-E8942F9E46E1}">
      <dgm:prSet/>
      <dgm:spPr/>
      <dgm:t>
        <a:bodyPr/>
        <a:lstStyle/>
        <a:p>
          <a:endParaRPr lang="en-CA"/>
        </a:p>
      </dgm:t>
    </dgm:pt>
    <dgm:pt modelId="{99719039-9C78-461A-ABCA-294DAEF39B55}">
      <dgm:prSet phldrT="[Text]" custT="1"/>
      <dgm:spPr/>
      <dgm:t>
        <a:bodyPr/>
        <a:lstStyle/>
        <a:p>
          <a:endParaRPr lang="en-CA" sz="1800" dirty="0"/>
        </a:p>
      </dgm:t>
    </dgm:pt>
    <dgm:pt modelId="{9EDD7C7D-850E-44D9-922D-EB63414F6777}" type="parTrans" cxnId="{824750FA-E6C0-4E0D-8017-9DD7A07541F8}">
      <dgm:prSet/>
      <dgm:spPr/>
      <dgm:t>
        <a:bodyPr/>
        <a:lstStyle/>
        <a:p>
          <a:endParaRPr lang="en-CA"/>
        </a:p>
      </dgm:t>
    </dgm:pt>
    <dgm:pt modelId="{FA6DD422-28B1-4BDC-910C-0AA3EC3C268D}" type="sibTrans" cxnId="{824750FA-E6C0-4E0D-8017-9DD7A07541F8}">
      <dgm:prSet/>
      <dgm:spPr/>
      <dgm:t>
        <a:bodyPr/>
        <a:lstStyle/>
        <a:p>
          <a:endParaRPr lang="en-CA"/>
        </a:p>
      </dgm:t>
    </dgm:pt>
    <dgm:pt modelId="{0084878B-4AF9-46FD-8EB0-87324643BDF1}">
      <dgm:prSet phldrT="[Text]"/>
      <dgm:spPr/>
      <dgm:t>
        <a:bodyPr/>
        <a:lstStyle/>
        <a:p>
          <a:endParaRPr lang="en-CA" dirty="0"/>
        </a:p>
      </dgm:t>
    </dgm:pt>
    <dgm:pt modelId="{24C31F94-659B-460F-A468-DC9531F41EBE}" type="parTrans" cxnId="{96A25EAE-C917-4C44-A066-162661E0C931}">
      <dgm:prSet/>
      <dgm:spPr/>
      <dgm:t>
        <a:bodyPr/>
        <a:lstStyle/>
        <a:p>
          <a:endParaRPr lang="en-CA"/>
        </a:p>
      </dgm:t>
    </dgm:pt>
    <dgm:pt modelId="{1BB6BB32-2A2D-400D-81A5-1226AB8886D0}" type="sibTrans" cxnId="{96A25EAE-C917-4C44-A066-162661E0C931}">
      <dgm:prSet/>
      <dgm:spPr/>
      <dgm:t>
        <a:bodyPr/>
        <a:lstStyle/>
        <a:p>
          <a:endParaRPr lang="en-CA"/>
        </a:p>
      </dgm:t>
    </dgm:pt>
    <dgm:pt modelId="{EFAD7BEC-CB44-49A6-98F2-907FE1621220}">
      <dgm:prSet phldrT="[Text]" custT="1"/>
      <dgm:spPr/>
      <dgm:t>
        <a:bodyPr/>
        <a:lstStyle/>
        <a:p>
          <a:endParaRPr lang="en-CA" sz="1800" dirty="0"/>
        </a:p>
      </dgm:t>
    </dgm:pt>
    <dgm:pt modelId="{2A86A29A-6368-4C39-8593-388822A74DF8}" type="sibTrans" cxnId="{F3A62F4E-6E91-448D-83A9-350CF66D6E6E}">
      <dgm:prSet/>
      <dgm:spPr/>
      <dgm:t>
        <a:bodyPr/>
        <a:lstStyle/>
        <a:p>
          <a:endParaRPr lang="en-CA"/>
        </a:p>
      </dgm:t>
    </dgm:pt>
    <dgm:pt modelId="{EA8DE661-7F35-471A-8E43-D68D59E87B1E}" type="parTrans" cxnId="{F3A62F4E-6E91-448D-83A9-350CF66D6E6E}">
      <dgm:prSet/>
      <dgm:spPr/>
      <dgm:t>
        <a:bodyPr/>
        <a:lstStyle/>
        <a:p>
          <a:endParaRPr lang="en-CA"/>
        </a:p>
      </dgm:t>
    </dgm:pt>
    <dgm:pt modelId="{B1619042-B20A-470E-A986-C5A37E8A6D27}" type="pres">
      <dgm:prSet presAssocID="{5EA2605A-3862-4E06-AF2C-C38AF645C4E3}" presName="Name0" presStyleCnt="0">
        <dgm:presLayoutVars>
          <dgm:dir/>
          <dgm:animLvl val="lvl"/>
          <dgm:resizeHandles val="exact"/>
        </dgm:presLayoutVars>
      </dgm:prSet>
      <dgm:spPr/>
    </dgm:pt>
    <dgm:pt modelId="{4DA908F0-4DA4-4AE2-AEBB-CAF1476B55DF}" type="pres">
      <dgm:prSet presAssocID="{EFAD7BEC-CB44-49A6-98F2-907FE1621220}" presName="compositeNode" presStyleCnt="0">
        <dgm:presLayoutVars>
          <dgm:bulletEnabled val="1"/>
        </dgm:presLayoutVars>
      </dgm:prSet>
      <dgm:spPr/>
    </dgm:pt>
    <dgm:pt modelId="{C99CE3AF-4A79-48C5-96E4-E80F9FAE565B}" type="pres">
      <dgm:prSet presAssocID="{EFAD7BEC-CB44-49A6-98F2-907FE1621220}" presName="bgRect" presStyleLbl="node1" presStyleIdx="0" presStyleCnt="3"/>
      <dgm:spPr/>
    </dgm:pt>
    <dgm:pt modelId="{23AA2A05-6116-4918-8E18-C3CB6CC00DD9}" type="pres">
      <dgm:prSet presAssocID="{EFAD7BEC-CB44-49A6-98F2-907FE1621220}" presName="parentNode" presStyleLbl="node1" presStyleIdx="0" presStyleCnt="3">
        <dgm:presLayoutVars>
          <dgm:chMax val="0"/>
          <dgm:bulletEnabled val="1"/>
        </dgm:presLayoutVars>
      </dgm:prSet>
      <dgm:spPr/>
    </dgm:pt>
    <dgm:pt modelId="{2F3FB9E0-849A-47BB-80A4-729269944A6D}" type="pres">
      <dgm:prSet presAssocID="{EFAD7BEC-CB44-49A6-98F2-907FE1621220}" presName="childNode" presStyleLbl="node1" presStyleIdx="0" presStyleCnt="3">
        <dgm:presLayoutVars>
          <dgm:bulletEnabled val="1"/>
        </dgm:presLayoutVars>
      </dgm:prSet>
      <dgm:spPr/>
    </dgm:pt>
    <dgm:pt modelId="{D73F80D7-B51F-434E-8CED-147AB264C999}" type="pres">
      <dgm:prSet presAssocID="{2A86A29A-6368-4C39-8593-388822A74DF8}" presName="hSp" presStyleCnt="0"/>
      <dgm:spPr/>
    </dgm:pt>
    <dgm:pt modelId="{ED1BF098-008C-49E4-9992-1653AA85AF0F}" type="pres">
      <dgm:prSet presAssocID="{2A86A29A-6368-4C39-8593-388822A74DF8}" presName="vProcSp" presStyleCnt="0"/>
      <dgm:spPr/>
    </dgm:pt>
    <dgm:pt modelId="{10E4AA8A-DE11-45F0-A4D8-8721D5D331D2}" type="pres">
      <dgm:prSet presAssocID="{2A86A29A-6368-4C39-8593-388822A74DF8}" presName="vSp1" presStyleCnt="0"/>
      <dgm:spPr/>
    </dgm:pt>
    <dgm:pt modelId="{83105008-B567-4835-A8AF-871CA600D32B}" type="pres">
      <dgm:prSet presAssocID="{2A86A29A-6368-4C39-8593-388822A74DF8}" presName="simulatedConn" presStyleLbl="solidFgAcc1" presStyleIdx="0" presStyleCnt="2"/>
      <dgm:spPr/>
    </dgm:pt>
    <dgm:pt modelId="{7B2FC037-6A42-4BAB-BB63-BE764008346A}" type="pres">
      <dgm:prSet presAssocID="{2A86A29A-6368-4C39-8593-388822A74DF8}" presName="vSp2" presStyleCnt="0"/>
      <dgm:spPr/>
    </dgm:pt>
    <dgm:pt modelId="{85F1352D-6C4F-4335-B2C2-10B390139D1F}" type="pres">
      <dgm:prSet presAssocID="{2A86A29A-6368-4C39-8593-388822A74DF8}" presName="sibTrans" presStyleCnt="0"/>
      <dgm:spPr/>
    </dgm:pt>
    <dgm:pt modelId="{EE943F5F-8272-4B0B-A1FC-A5896DA53A78}" type="pres">
      <dgm:prSet presAssocID="{2895D78C-DBF6-4066-8E40-2233D7EF0551}" presName="compositeNode" presStyleCnt="0">
        <dgm:presLayoutVars>
          <dgm:bulletEnabled val="1"/>
        </dgm:presLayoutVars>
      </dgm:prSet>
      <dgm:spPr/>
    </dgm:pt>
    <dgm:pt modelId="{DF456012-7A2A-4479-BA1B-C9D726A8ECE3}" type="pres">
      <dgm:prSet presAssocID="{2895D78C-DBF6-4066-8E40-2233D7EF0551}" presName="bgRect" presStyleLbl="node1" presStyleIdx="1" presStyleCnt="3" custLinFactNeighborX="222" custLinFactNeighborY="680"/>
      <dgm:spPr/>
    </dgm:pt>
    <dgm:pt modelId="{48A378C9-F02A-470E-AD9F-E890253273C6}" type="pres">
      <dgm:prSet presAssocID="{2895D78C-DBF6-4066-8E40-2233D7EF0551}" presName="parentNode" presStyleLbl="node1" presStyleIdx="1" presStyleCnt="3">
        <dgm:presLayoutVars>
          <dgm:chMax val="0"/>
          <dgm:bulletEnabled val="1"/>
        </dgm:presLayoutVars>
      </dgm:prSet>
      <dgm:spPr/>
    </dgm:pt>
    <dgm:pt modelId="{9889EABD-CBDA-4EE5-BA7F-C132BF7FF1F0}" type="pres">
      <dgm:prSet presAssocID="{2895D78C-DBF6-4066-8E40-2233D7EF0551}" presName="childNode" presStyleLbl="node1" presStyleIdx="1" presStyleCnt="3">
        <dgm:presLayoutVars>
          <dgm:bulletEnabled val="1"/>
        </dgm:presLayoutVars>
      </dgm:prSet>
      <dgm:spPr/>
    </dgm:pt>
    <dgm:pt modelId="{4F90C4D7-8984-42DD-BBAE-CD12FF50F451}" type="pres">
      <dgm:prSet presAssocID="{D8DBB78C-9F25-45F9-B417-760666FB55E9}" presName="hSp" presStyleCnt="0"/>
      <dgm:spPr/>
    </dgm:pt>
    <dgm:pt modelId="{70BB83AD-A73B-4D61-904D-DC7E8713B485}" type="pres">
      <dgm:prSet presAssocID="{D8DBB78C-9F25-45F9-B417-760666FB55E9}" presName="vProcSp" presStyleCnt="0"/>
      <dgm:spPr/>
    </dgm:pt>
    <dgm:pt modelId="{1E588B81-701A-4391-88FD-474AD4A5D2AF}" type="pres">
      <dgm:prSet presAssocID="{D8DBB78C-9F25-45F9-B417-760666FB55E9}" presName="vSp1" presStyleCnt="0"/>
      <dgm:spPr/>
    </dgm:pt>
    <dgm:pt modelId="{A1DC54B4-40CF-44FE-AF4B-4D3D75E275C8}" type="pres">
      <dgm:prSet presAssocID="{D8DBB78C-9F25-45F9-B417-760666FB55E9}" presName="simulatedConn" presStyleLbl="solidFgAcc1" presStyleIdx="1" presStyleCnt="2"/>
      <dgm:spPr/>
    </dgm:pt>
    <dgm:pt modelId="{D3522B13-366E-45FC-AFA2-B4FA26460E6B}" type="pres">
      <dgm:prSet presAssocID="{D8DBB78C-9F25-45F9-B417-760666FB55E9}" presName="vSp2" presStyleCnt="0"/>
      <dgm:spPr/>
    </dgm:pt>
    <dgm:pt modelId="{F6E796BF-E804-462E-B68A-E26ADEA21F2C}" type="pres">
      <dgm:prSet presAssocID="{D8DBB78C-9F25-45F9-B417-760666FB55E9}" presName="sibTrans" presStyleCnt="0"/>
      <dgm:spPr/>
    </dgm:pt>
    <dgm:pt modelId="{A9723B26-938E-42AA-84B9-B35E06BEFF0A}" type="pres">
      <dgm:prSet presAssocID="{99719039-9C78-461A-ABCA-294DAEF39B55}" presName="compositeNode" presStyleCnt="0">
        <dgm:presLayoutVars>
          <dgm:bulletEnabled val="1"/>
        </dgm:presLayoutVars>
      </dgm:prSet>
      <dgm:spPr/>
    </dgm:pt>
    <dgm:pt modelId="{85BEAF0F-FE73-42AC-A27F-1B4E8DCC20F9}" type="pres">
      <dgm:prSet presAssocID="{99719039-9C78-461A-ABCA-294DAEF39B55}" presName="bgRect" presStyleLbl="node1" presStyleIdx="2" presStyleCnt="3"/>
      <dgm:spPr/>
    </dgm:pt>
    <dgm:pt modelId="{DD29A074-5A60-4C0D-8B64-45D207913CAD}" type="pres">
      <dgm:prSet presAssocID="{99719039-9C78-461A-ABCA-294DAEF39B55}" presName="parentNode" presStyleLbl="node1" presStyleIdx="2" presStyleCnt="3">
        <dgm:presLayoutVars>
          <dgm:chMax val="0"/>
          <dgm:bulletEnabled val="1"/>
        </dgm:presLayoutVars>
      </dgm:prSet>
      <dgm:spPr/>
    </dgm:pt>
    <dgm:pt modelId="{249F2354-8F14-41D9-86F5-BAF55F47EC07}" type="pres">
      <dgm:prSet presAssocID="{99719039-9C78-461A-ABCA-294DAEF39B55}" presName="childNode" presStyleLbl="node1" presStyleIdx="2" presStyleCnt="3">
        <dgm:presLayoutVars>
          <dgm:bulletEnabled val="1"/>
        </dgm:presLayoutVars>
      </dgm:prSet>
      <dgm:spPr/>
    </dgm:pt>
  </dgm:ptLst>
  <dgm:cxnLst>
    <dgm:cxn modelId="{B4E3C002-2A8A-4424-BD6C-35828A0B8041}" type="presOf" srcId="{99719039-9C78-461A-ABCA-294DAEF39B55}" destId="{85BEAF0F-FE73-42AC-A27F-1B4E8DCC20F9}" srcOrd="0" destOrd="0" presId="urn:microsoft.com/office/officeart/2005/8/layout/hProcess7"/>
    <dgm:cxn modelId="{CE82381B-ACE4-48A1-ACEF-5D104DA347BB}" srcId="{EFAD7BEC-CB44-49A6-98F2-907FE1621220}" destId="{F6DED760-F55A-4931-902C-AA3C2877EA7C}" srcOrd="0" destOrd="0" parTransId="{E8FA7A74-6A93-45B8-9A94-1B095D55B216}" sibTransId="{BFC27882-DCED-4E7A-97DC-0128B4B3A451}"/>
    <dgm:cxn modelId="{893D8031-C66D-4A84-B876-8D097EEFF9CD}" type="presOf" srcId="{F6DED760-F55A-4931-902C-AA3C2877EA7C}" destId="{2F3FB9E0-849A-47BB-80A4-729269944A6D}" srcOrd="0" destOrd="0" presId="urn:microsoft.com/office/officeart/2005/8/layout/hProcess7"/>
    <dgm:cxn modelId="{37CD3E3E-A632-44E1-9D6A-597474286AAE}" type="presOf" srcId="{EFAD7BEC-CB44-49A6-98F2-907FE1621220}" destId="{23AA2A05-6116-4918-8E18-C3CB6CC00DD9}" srcOrd="1" destOrd="0" presId="urn:microsoft.com/office/officeart/2005/8/layout/hProcess7"/>
    <dgm:cxn modelId="{201D9A49-1817-46C1-B21B-CB0A14A99FB8}" srcId="{5EA2605A-3862-4E06-AF2C-C38AF645C4E3}" destId="{2895D78C-DBF6-4066-8E40-2233D7EF0551}" srcOrd="1" destOrd="0" parTransId="{B4945425-E54A-4901-8EFB-2E8AE68CCD6F}" sibTransId="{D8DBB78C-9F25-45F9-B417-760666FB55E9}"/>
    <dgm:cxn modelId="{F3A62F4E-6E91-448D-83A9-350CF66D6E6E}" srcId="{5EA2605A-3862-4E06-AF2C-C38AF645C4E3}" destId="{EFAD7BEC-CB44-49A6-98F2-907FE1621220}" srcOrd="0" destOrd="0" parTransId="{EA8DE661-7F35-471A-8E43-D68D59E87B1E}" sibTransId="{2A86A29A-6368-4C39-8593-388822A74DF8}"/>
    <dgm:cxn modelId="{6D86EC6B-C568-411C-9A2C-66DA45402957}" type="presOf" srcId="{0084878B-4AF9-46FD-8EB0-87324643BDF1}" destId="{249F2354-8F14-41D9-86F5-BAF55F47EC07}" srcOrd="0" destOrd="0" presId="urn:microsoft.com/office/officeart/2005/8/layout/hProcess7"/>
    <dgm:cxn modelId="{F507F373-8632-4317-B023-46E8DC3DB1C1}" type="presOf" srcId="{99719039-9C78-461A-ABCA-294DAEF39B55}" destId="{DD29A074-5A60-4C0D-8B64-45D207913CAD}" srcOrd="1" destOrd="0" presId="urn:microsoft.com/office/officeart/2005/8/layout/hProcess7"/>
    <dgm:cxn modelId="{167EA579-F7E0-415E-ABEE-82384FF9FCA1}" type="presOf" srcId="{5EA2605A-3862-4E06-AF2C-C38AF645C4E3}" destId="{B1619042-B20A-470E-A986-C5A37E8A6D27}" srcOrd="0" destOrd="0" presId="urn:microsoft.com/office/officeart/2005/8/layout/hProcess7"/>
    <dgm:cxn modelId="{0BA4BC7D-5F94-4C2F-870D-8B628A2CA23F}" type="presOf" srcId="{2E9A4E82-3942-4FD1-9998-DEBDC973CD16}" destId="{9889EABD-CBDA-4EE5-BA7F-C132BF7FF1F0}" srcOrd="0" destOrd="0" presId="urn:microsoft.com/office/officeart/2005/8/layout/hProcess7"/>
    <dgm:cxn modelId="{90895C93-3286-4FD7-847F-1B6ADD24FAD8}" type="presOf" srcId="{2895D78C-DBF6-4066-8E40-2233D7EF0551}" destId="{48A378C9-F02A-470E-AD9F-E890253273C6}" srcOrd="1" destOrd="0" presId="urn:microsoft.com/office/officeart/2005/8/layout/hProcess7"/>
    <dgm:cxn modelId="{96A25EAE-C917-4C44-A066-162661E0C931}" srcId="{99719039-9C78-461A-ABCA-294DAEF39B55}" destId="{0084878B-4AF9-46FD-8EB0-87324643BDF1}" srcOrd="0" destOrd="0" parTransId="{24C31F94-659B-460F-A468-DC9531F41EBE}" sibTransId="{1BB6BB32-2A2D-400D-81A5-1226AB8886D0}"/>
    <dgm:cxn modelId="{AF8DFEB3-CB8F-446C-9C44-E8942F9E46E1}" srcId="{2895D78C-DBF6-4066-8E40-2233D7EF0551}" destId="{2E9A4E82-3942-4FD1-9998-DEBDC973CD16}" srcOrd="0" destOrd="0" parTransId="{682D0B0E-79A2-47AE-A341-B74006E0CE01}" sibTransId="{06EC2BE9-C6B7-466D-A044-89B0F2838779}"/>
    <dgm:cxn modelId="{55F5D4CA-C448-46C9-9609-D0A63D44CA1E}" type="presOf" srcId="{EFAD7BEC-CB44-49A6-98F2-907FE1621220}" destId="{C99CE3AF-4A79-48C5-96E4-E80F9FAE565B}" srcOrd="0" destOrd="0" presId="urn:microsoft.com/office/officeart/2005/8/layout/hProcess7"/>
    <dgm:cxn modelId="{824D91E4-7CCB-43B6-B639-2B8872693F9E}" type="presOf" srcId="{2895D78C-DBF6-4066-8E40-2233D7EF0551}" destId="{DF456012-7A2A-4479-BA1B-C9D726A8ECE3}" srcOrd="0" destOrd="0" presId="urn:microsoft.com/office/officeart/2005/8/layout/hProcess7"/>
    <dgm:cxn modelId="{824750FA-E6C0-4E0D-8017-9DD7A07541F8}" srcId="{5EA2605A-3862-4E06-AF2C-C38AF645C4E3}" destId="{99719039-9C78-461A-ABCA-294DAEF39B55}" srcOrd="2" destOrd="0" parTransId="{9EDD7C7D-850E-44D9-922D-EB63414F6777}" sibTransId="{FA6DD422-28B1-4BDC-910C-0AA3EC3C268D}"/>
    <dgm:cxn modelId="{8BE91485-EA49-47BF-8E26-632414D227CF}" type="presParOf" srcId="{B1619042-B20A-470E-A986-C5A37E8A6D27}" destId="{4DA908F0-4DA4-4AE2-AEBB-CAF1476B55DF}" srcOrd="0" destOrd="0" presId="urn:microsoft.com/office/officeart/2005/8/layout/hProcess7"/>
    <dgm:cxn modelId="{D143C291-BE18-49C6-87A1-E85511CC643D}" type="presParOf" srcId="{4DA908F0-4DA4-4AE2-AEBB-CAF1476B55DF}" destId="{C99CE3AF-4A79-48C5-96E4-E80F9FAE565B}" srcOrd="0" destOrd="0" presId="urn:microsoft.com/office/officeart/2005/8/layout/hProcess7"/>
    <dgm:cxn modelId="{377D9C7F-19C8-4D93-90C6-105523A51935}" type="presParOf" srcId="{4DA908F0-4DA4-4AE2-AEBB-CAF1476B55DF}" destId="{23AA2A05-6116-4918-8E18-C3CB6CC00DD9}" srcOrd="1" destOrd="0" presId="urn:microsoft.com/office/officeart/2005/8/layout/hProcess7"/>
    <dgm:cxn modelId="{C0CB2EA5-869A-4593-813C-80704C9BF5C4}" type="presParOf" srcId="{4DA908F0-4DA4-4AE2-AEBB-CAF1476B55DF}" destId="{2F3FB9E0-849A-47BB-80A4-729269944A6D}" srcOrd="2" destOrd="0" presId="urn:microsoft.com/office/officeart/2005/8/layout/hProcess7"/>
    <dgm:cxn modelId="{E80903D2-18B5-4BE8-BA21-12F16A1379CF}" type="presParOf" srcId="{B1619042-B20A-470E-A986-C5A37E8A6D27}" destId="{D73F80D7-B51F-434E-8CED-147AB264C999}" srcOrd="1" destOrd="0" presId="urn:microsoft.com/office/officeart/2005/8/layout/hProcess7"/>
    <dgm:cxn modelId="{46897768-C0F1-48F0-80FC-FE0C15BB67F6}" type="presParOf" srcId="{B1619042-B20A-470E-A986-C5A37E8A6D27}" destId="{ED1BF098-008C-49E4-9992-1653AA85AF0F}" srcOrd="2" destOrd="0" presId="urn:microsoft.com/office/officeart/2005/8/layout/hProcess7"/>
    <dgm:cxn modelId="{E7E416A1-F0F9-43AD-8447-E7687248F882}" type="presParOf" srcId="{ED1BF098-008C-49E4-9992-1653AA85AF0F}" destId="{10E4AA8A-DE11-45F0-A4D8-8721D5D331D2}" srcOrd="0" destOrd="0" presId="urn:microsoft.com/office/officeart/2005/8/layout/hProcess7"/>
    <dgm:cxn modelId="{E65C6433-AB48-47E6-97F9-CF5A363A5255}" type="presParOf" srcId="{ED1BF098-008C-49E4-9992-1653AA85AF0F}" destId="{83105008-B567-4835-A8AF-871CA600D32B}" srcOrd="1" destOrd="0" presId="urn:microsoft.com/office/officeart/2005/8/layout/hProcess7"/>
    <dgm:cxn modelId="{ED800257-34E3-4A7D-93A9-2E7DD2C475DE}" type="presParOf" srcId="{ED1BF098-008C-49E4-9992-1653AA85AF0F}" destId="{7B2FC037-6A42-4BAB-BB63-BE764008346A}" srcOrd="2" destOrd="0" presId="urn:microsoft.com/office/officeart/2005/8/layout/hProcess7"/>
    <dgm:cxn modelId="{48D55EEA-BBDA-4D5B-A822-9B5B0F423F2C}" type="presParOf" srcId="{B1619042-B20A-470E-A986-C5A37E8A6D27}" destId="{85F1352D-6C4F-4335-B2C2-10B390139D1F}" srcOrd="3" destOrd="0" presId="urn:microsoft.com/office/officeart/2005/8/layout/hProcess7"/>
    <dgm:cxn modelId="{3E88EE9F-CC8E-4346-8385-ACEA64FFB03D}" type="presParOf" srcId="{B1619042-B20A-470E-A986-C5A37E8A6D27}" destId="{EE943F5F-8272-4B0B-A1FC-A5896DA53A78}" srcOrd="4" destOrd="0" presId="urn:microsoft.com/office/officeart/2005/8/layout/hProcess7"/>
    <dgm:cxn modelId="{6E0B8F81-2162-4DE2-B103-C84D5ABEC255}" type="presParOf" srcId="{EE943F5F-8272-4B0B-A1FC-A5896DA53A78}" destId="{DF456012-7A2A-4479-BA1B-C9D726A8ECE3}" srcOrd="0" destOrd="0" presId="urn:microsoft.com/office/officeart/2005/8/layout/hProcess7"/>
    <dgm:cxn modelId="{49421657-A4D6-45AC-9B73-6D67C8EA228F}" type="presParOf" srcId="{EE943F5F-8272-4B0B-A1FC-A5896DA53A78}" destId="{48A378C9-F02A-470E-AD9F-E890253273C6}" srcOrd="1" destOrd="0" presId="urn:microsoft.com/office/officeart/2005/8/layout/hProcess7"/>
    <dgm:cxn modelId="{2E9315E0-AEC6-4BA9-AB0A-D79EF412AB2B}" type="presParOf" srcId="{EE943F5F-8272-4B0B-A1FC-A5896DA53A78}" destId="{9889EABD-CBDA-4EE5-BA7F-C132BF7FF1F0}" srcOrd="2" destOrd="0" presId="urn:microsoft.com/office/officeart/2005/8/layout/hProcess7"/>
    <dgm:cxn modelId="{79B31E30-D0E5-4B93-A30B-B30A55F76F54}" type="presParOf" srcId="{B1619042-B20A-470E-A986-C5A37E8A6D27}" destId="{4F90C4D7-8984-42DD-BBAE-CD12FF50F451}" srcOrd="5" destOrd="0" presId="urn:microsoft.com/office/officeart/2005/8/layout/hProcess7"/>
    <dgm:cxn modelId="{66E19310-75B2-4581-9A34-C63BAC6BCAF7}" type="presParOf" srcId="{B1619042-B20A-470E-A986-C5A37E8A6D27}" destId="{70BB83AD-A73B-4D61-904D-DC7E8713B485}" srcOrd="6" destOrd="0" presId="urn:microsoft.com/office/officeart/2005/8/layout/hProcess7"/>
    <dgm:cxn modelId="{A2976A09-A525-4B5C-BB24-3F11E20F5677}" type="presParOf" srcId="{70BB83AD-A73B-4D61-904D-DC7E8713B485}" destId="{1E588B81-701A-4391-88FD-474AD4A5D2AF}" srcOrd="0" destOrd="0" presId="urn:microsoft.com/office/officeart/2005/8/layout/hProcess7"/>
    <dgm:cxn modelId="{A2D6A75F-3EC0-460E-A1A8-F2F9EA4D4243}" type="presParOf" srcId="{70BB83AD-A73B-4D61-904D-DC7E8713B485}" destId="{A1DC54B4-40CF-44FE-AF4B-4D3D75E275C8}" srcOrd="1" destOrd="0" presId="urn:microsoft.com/office/officeart/2005/8/layout/hProcess7"/>
    <dgm:cxn modelId="{F9C93B65-11FA-4932-8AD4-B4B439A344B6}" type="presParOf" srcId="{70BB83AD-A73B-4D61-904D-DC7E8713B485}" destId="{D3522B13-366E-45FC-AFA2-B4FA26460E6B}" srcOrd="2" destOrd="0" presId="urn:microsoft.com/office/officeart/2005/8/layout/hProcess7"/>
    <dgm:cxn modelId="{602AB9C5-8949-49FC-8697-56B95553EC5E}" type="presParOf" srcId="{B1619042-B20A-470E-A986-C5A37E8A6D27}" destId="{F6E796BF-E804-462E-B68A-E26ADEA21F2C}" srcOrd="7" destOrd="0" presId="urn:microsoft.com/office/officeart/2005/8/layout/hProcess7"/>
    <dgm:cxn modelId="{0CC0686B-5556-485D-91D7-C3249A98CB46}" type="presParOf" srcId="{B1619042-B20A-470E-A986-C5A37E8A6D27}" destId="{A9723B26-938E-42AA-84B9-B35E06BEFF0A}" srcOrd="8" destOrd="0" presId="urn:microsoft.com/office/officeart/2005/8/layout/hProcess7"/>
    <dgm:cxn modelId="{9F95EA95-69B3-4137-9079-34883DFFEF3B}" type="presParOf" srcId="{A9723B26-938E-42AA-84B9-B35E06BEFF0A}" destId="{85BEAF0F-FE73-42AC-A27F-1B4E8DCC20F9}" srcOrd="0" destOrd="0" presId="urn:microsoft.com/office/officeart/2005/8/layout/hProcess7"/>
    <dgm:cxn modelId="{D0A1E2F6-F2E6-4858-9330-C8A03450B5A7}" type="presParOf" srcId="{A9723B26-938E-42AA-84B9-B35E06BEFF0A}" destId="{DD29A074-5A60-4C0D-8B64-45D207913CAD}" srcOrd="1" destOrd="0" presId="urn:microsoft.com/office/officeart/2005/8/layout/hProcess7"/>
    <dgm:cxn modelId="{17C60F49-0519-46E0-85FD-0F54D56D1888}" type="presParOf" srcId="{A9723B26-938E-42AA-84B9-B35E06BEFF0A}" destId="{249F2354-8F14-41D9-86F5-BAF55F47EC0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A2605A-3862-4E06-AF2C-C38AF645C4E3}" type="doc">
      <dgm:prSet loTypeId="urn:microsoft.com/office/officeart/2005/8/layout/hProcess7" loCatId="list" qsTypeId="urn:microsoft.com/office/officeart/2005/8/quickstyle/simple1" qsCatId="simple" csTypeId="urn:microsoft.com/office/officeart/2005/8/colors/accent0_1" csCatId="mainScheme" phldr="1"/>
      <dgm:spPr/>
      <dgm:t>
        <a:bodyPr/>
        <a:lstStyle/>
        <a:p>
          <a:endParaRPr lang="en-CA"/>
        </a:p>
      </dgm:t>
    </dgm:pt>
    <dgm:pt modelId="{F6DED760-F55A-4931-902C-AA3C2877EA7C}">
      <dgm:prSet phldrT="[Text]"/>
      <dgm:spPr/>
      <dgm:t>
        <a:bodyPr/>
        <a:lstStyle/>
        <a:p>
          <a:r>
            <a:rPr lang="en-CA" dirty="0"/>
            <a:t>Phase out oil and gas</a:t>
          </a:r>
        </a:p>
      </dgm:t>
    </dgm:pt>
    <dgm:pt modelId="{E8FA7A74-6A93-45B8-9A94-1B095D55B216}" type="parTrans" cxnId="{CE82381B-ACE4-48A1-ACEF-5D104DA347BB}">
      <dgm:prSet/>
      <dgm:spPr/>
      <dgm:t>
        <a:bodyPr/>
        <a:lstStyle/>
        <a:p>
          <a:endParaRPr lang="en-CA"/>
        </a:p>
      </dgm:t>
    </dgm:pt>
    <dgm:pt modelId="{BFC27882-DCED-4E7A-97DC-0128B4B3A451}" type="sibTrans" cxnId="{CE82381B-ACE4-48A1-ACEF-5D104DA347BB}">
      <dgm:prSet/>
      <dgm:spPr/>
      <dgm:t>
        <a:bodyPr/>
        <a:lstStyle/>
        <a:p>
          <a:endParaRPr lang="en-CA"/>
        </a:p>
      </dgm:t>
    </dgm:pt>
    <dgm:pt modelId="{2895D78C-DBF6-4066-8E40-2233D7EF0551}">
      <dgm:prSet phldrT="[Text]" custT="1"/>
      <dgm:spPr/>
      <dgm:t>
        <a:bodyPr/>
        <a:lstStyle/>
        <a:p>
          <a:endParaRPr lang="en-CA" sz="1800" dirty="0"/>
        </a:p>
      </dgm:t>
    </dgm:pt>
    <dgm:pt modelId="{B4945425-E54A-4901-8EFB-2E8AE68CCD6F}" type="parTrans" cxnId="{201D9A49-1817-46C1-B21B-CB0A14A99FB8}">
      <dgm:prSet/>
      <dgm:spPr/>
      <dgm:t>
        <a:bodyPr/>
        <a:lstStyle/>
        <a:p>
          <a:endParaRPr lang="en-CA"/>
        </a:p>
      </dgm:t>
    </dgm:pt>
    <dgm:pt modelId="{D8DBB78C-9F25-45F9-B417-760666FB55E9}" type="sibTrans" cxnId="{201D9A49-1817-46C1-B21B-CB0A14A99FB8}">
      <dgm:prSet/>
      <dgm:spPr/>
      <dgm:t>
        <a:bodyPr/>
        <a:lstStyle/>
        <a:p>
          <a:endParaRPr lang="en-CA"/>
        </a:p>
      </dgm:t>
    </dgm:pt>
    <dgm:pt modelId="{2E9A4E82-3942-4FD1-9998-DEBDC973CD16}">
      <dgm:prSet phldrT="[Text]"/>
      <dgm:spPr/>
      <dgm:t>
        <a:bodyPr/>
        <a:lstStyle/>
        <a:p>
          <a:endParaRPr lang="en-CA" dirty="0"/>
        </a:p>
      </dgm:t>
    </dgm:pt>
    <dgm:pt modelId="{682D0B0E-79A2-47AE-A341-B74006E0CE01}" type="parTrans" cxnId="{AF8DFEB3-CB8F-446C-9C44-E8942F9E46E1}">
      <dgm:prSet/>
      <dgm:spPr/>
      <dgm:t>
        <a:bodyPr/>
        <a:lstStyle/>
        <a:p>
          <a:endParaRPr lang="en-CA"/>
        </a:p>
      </dgm:t>
    </dgm:pt>
    <dgm:pt modelId="{06EC2BE9-C6B7-466D-A044-89B0F2838779}" type="sibTrans" cxnId="{AF8DFEB3-CB8F-446C-9C44-E8942F9E46E1}">
      <dgm:prSet/>
      <dgm:spPr/>
      <dgm:t>
        <a:bodyPr/>
        <a:lstStyle/>
        <a:p>
          <a:endParaRPr lang="en-CA"/>
        </a:p>
      </dgm:t>
    </dgm:pt>
    <dgm:pt modelId="{99719039-9C78-461A-ABCA-294DAEF39B55}">
      <dgm:prSet phldrT="[Text]" custT="1"/>
      <dgm:spPr/>
      <dgm:t>
        <a:bodyPr/>
        <a:lstStyle/>
        <a:p>
          <a:endParaRPr lang="en-CA" sz="1800" dirty="0"/>
        </a:p>
      </dgm:t>
    </dgm:pt>
    <dgm:pt modelId="{9EDD7C7D-850E-44D9-922D-EB63414F6777}" type="parTrans" cxnId="{824750FA-E6C0-4E0D-8017-9DD7A07541F8}">
      <dgm:prSet/>
      <dgm:spPr/>
      <dgm:t>
        <a:bodyPr/>
        <a:lstStyle/>
        <a:p>
          <a:endParaRPr lang="en-CA"/>
        </a:p>
      </dgm:t>
    </dgm:pt>
    <dgm:pt modelId="{FA6DD422-28B1-4BDC-910C-0AA3EC3C268D}" type="sibTrans" cxnId="{824750FA-E6C0-4E0D-8017-9DD7A07541F8}">
      <dgm:prSet/>
      <dgm:spPr/>
      <dgm:t>
        <a:bodyPr/>
        <a:lstStyle/>
        <a:p>
          <a:endParaRPr lang="en-CA"/>
        </a:p>
      </dgm:t>
    </dgm:pt>
    <dgm:pt modelId="{0084878B-4AF9-46FD-8EB0-87324643BDF1}">
      <dgm:prSet phldrT="[Text]"/>
      <dgm:spPr/>
      <dgm:t>
        <a:bodyPr/>
        <a:lstStyle/>
        <a:p>
          <a:endParaRPr lang="en-CA" dirty="0"/>
        </a:p>
      </dgm:t>
    </dgm:pt>
    <dgm:pt modelId="{24C31F94-659B-460F-A468-DC9531F41EBE}" type="parTrans" cxnId="{96A25EAE-C917-4C44-A066-162661E0C931}">
      <dgm:prSet/>
      <dgm:spPr/>
      <dgm:t>
        <a:bodyPr/>
        <a:lstStyle/>
        <a:p>
          <a:endParaRPr lang="en-CA"/>
        </a:p>
      </dgm:t>
    </dgm:pt>
    <dgm:pt modelId="{1BB6BB32-2A2D-400D-81A5-1226AB8886D0}" type="sibTrans" cxnId="{96A25EAE-C917-4C44-A066-162661E0C931}">
      <dgm:prSet/>
      <dgm:spPr/>
      <dgm:t>
        <a:bodyPr/>
        <a:lstStyle/>
        <a:p>
          <a:endParaRPr lang="en-CA"/>
        </a:p>
      </dgm:t>
    </dgm:pt>
    <dgm:pt modelId="{EFAD7BEC-CB44-49A6-98F2-907FE1621220}">
      <dgm:prSet phldrT="[Text]" custT="1"/>
      <dgm:spPr/>
      <dgm:t>
        <a:bodyPr/>
        <a:lstStyle/>
        <a:p>
          <a:endParaRPr lang="en-CA" sz="1800" dirty="0"/>
        </a:p>
      </dgm:t>
    </dgm:pt>
    <dgm:pt modelId="{2A86A29A-6368-4C39-8593-388822A74DF8}" type="sibTrans" cxnId="{F3A62F4E-6E91-448D-83A9-350CF66D6E6E}">
      <dgm:prSet/>
      <dgm:spPr/>
      <dgm:t>
        <a:bodyPr/>
        <a:lstStyle/>
        <a:p>
          <a:endParaRPr lang="en-CA"/>
        </a:p>
      </dgm:t>
    </dgm:pt>
    <dgm:pt modelId="{EA8DE661-7F35-471A-8E43-D68D59E87B1E}" type="parTrans" cxnId="{F3A62F4E-6E91-448D-83A9-350CF66D6E6E}">
      <dgm:prSet/>
      <dgm:spPr/>
      <dgm:t>
        <a:bodyPr/>
        <a:lstStyle/>
        <a:p>
          <a:endParaRPr lang="en-CA"/>
        </a:p>
      </dgm:t>
    </dgm:pt>
    <dgm:pt modelId="{B1619042-B20A-470E-A986-C5A37E8A6D27}" type="pres">
      <dgm:prSet presAssocID="{5EA2605A-3862-4E06-AF2C-C38AF645C4E3}" presName="Name0" presStyleCnt="0">
        <dgm:presLayoutVars>
          <dgm:dir/>
          <dgm:animLvl val="lvl"/>
          <dgm:resizeHandles val="exact"/>
        </dgm:presLayoutVars>
      </dgm:prSet>
      <dgm:spPr/>
    </dgm:pt>
    <dgm:pt modelId="{4DA908F0-4DA4-4AE2-AEBB-CAF1476B55DF}" type="pres">
      <dgm:prSet presAssocID="{EFAD7BEC-CB44-49A6-98F2-907FE1621220}" presName="compositeNode" presStyleCnt="0">
        <dgm:presLayoutVars>
          <dgm:bulletEnabled val="1"/>
        </dgm:presLayoutVars>
      </dgm:prSet>
      <dgm:spPr/>
    </dgm:pt>
    <dgm:pt modelId="{C99CE3AF-4A79-48C5-96E4-E80F9FAE565B}" type="pres">
      <dgm:prSet presAssocID="{EFAD7BEC-CB44-49A6-98F2-907FE1621220}" presName="bgRect" presStyleLbl="node1" presStyleIdx="0" presStyleCnt="3"/>
      <dgm:spPr/>
    </dgm:pt>
    <dgm:pt modelId="{23AA2A05-6116-4918-8E18-C3CB6CC00DD9}" type="pres">
      <dgm:prSet presAssocID="{EFAD7BEC-CB44-49A6-98F2-907FE1621220}" presName="parentNode" presStyleLbl="node1" presStyleIdx="0" presStyleCnt="3">
        <dgm:presLayoutVars>
          <dgm:chMax val="0"/>
          <dgm:bulletEnabled val="1"/>
        </dgm:presLayoutVars>
      </dgm:prSet>
      <dgm:spPr/>
    </dgm:pt>
    <dgm:pt modelId="{2F3FB9E0-849A-47BB-80A4-729269944A6D}" type="pres">
      <dgm:prSet presAssocID="{EFAD7BEC-CB44-49A6-98F2-907FE1621220}" presName="childNode" presStyleLbl="node1" presStyleIdx="0" presStyleCnt="3">
        <dgm:presLayoutVars>
          <dgm:bulletEnabled val="1"/>
        </dgm:presLayoutVars>
      </dgm:prSet>
      <dgm:spPr/>
    </dgm:pt>
    <dgm:pt modelId="{D73F80D7-B51F-434E-8CED-147AB264C999}" type="pres">
      <dgm:prSet presAssocID="{2A86A29A-6368-4C39-8593-388822A74DF8}" presName="hSp" presStyleCnt="0"/>
      <dgm:spPr/>
    </dgm:pt>
    <dgm:pt modelId="{ED1BF098-008C-49E4-9992-1653AA85AF0F}" type="pres">
      <dgm:prSet presAssocID="{2A86A29A-6368-4C39-8593-388822A74DF8}" presName="vProcSp" presStyleCnt="0"/>
      <dgm:spPr/>
    </dgm:pt>
    <dgm:pt modelId="{10E4AA8A-DE11-45F0-A4D8-8721D5D331D2}" type="pres">
      <dgm:prSet presAssocID="{2A86A29A-6368-4C39-8593-388822A74DF8}" presName="vSp1" presStyleCnt="0"/>
      <dgm:spPr/>
    </dgm:pt>
    <dgm:pt modelId="{83105008-B567-4835-A8AF-871CA600D32B}" type="pres">
      <dgm:prSet presAssocID="{2A86A29A-6368-4C39-8593-388822A74DF8}" presName="simulatedConn" presStyleLbl="solidFgAcc1" presStyleIdx="0" presStyleCnt="2"/>
      <dgm:spPr/>
    </dgm:pt>
    <dgm:pt modelId="{7B2FC037-6A42-4BAB-BB63-BE764008346A}" type="pres">
      <dgm:prSet presAssocID="{2A86A29A-6368-4C39-8593-388822A74DF8}" presName="vSp2" presStyleCnt="0"/>
      <dgm:spPr/>
    </dgm:pt>
    <dgm:pt modelId="{85F1352D-6C4F-4335-B2C2-10B390139D1F}" type="pres">
      <dgm:prSet presAssocID="{2A86A29A-6368-4C39-8593-388822A74DF8}" presName="sibTrans" presStyleCnt="0"/>
      <dgm:spPr/>
    </dgm:pt>
    <dgm:pt modelId="{EE943F5F-8272-4B0B-A1FC-A5896DA53A78}" type="pres">
      <dgm:prSet presAssocID="{2895D78C-DBF6-4066-8E40-2233D7EF0551}" presName="compositeNode" presStyleCnt="0">
        <dgm:presLayoutVars>
          <dgm:bulletEnabled val="1"/>
        </dgm:presLayoutVars>
      </dgm:prSet>
      <dgm:spPr/>
    </dgm:pt>
    <dgm:pt modelId="{DF456012-7A2A-4479-BA1B-C9D726A8ECE3}" type="pres">
      <dgm:prSet presAssocID="{2895D78C-DBF6-4066-8E40-2233D7EF0551}" presName="bgRect" presStyleLbl="node1" presStyleIdx="1" presStyleCnt="3"/>
      <dgm:spPr/>
    </dgm:pt>
    <dgm:pt modelId="{48A378C9-F02A-470E-AD9F-E890253273C6}" type="pres">
      <dgm:prSet presAssocID="{2895D78C-DBF6-4066-8E40-2233D7EF0551}" presName="parentNode" presStyleLbl="node1" presStyleIdx="1" presStyleCnt="3">
        <dgm:presLayoutVars>
          <dgm:chMax val="0"/>
          <dgm:bulletEnabled val="1"/>
        </dgm:presLayoutVars>
      </dgm:prSet>
      <dgm:spPr/>
    </dgm:pt>
    <dgm:pt modelId="{9889EABD-CBDA-4EE5-BA7F-C132BF7FF1F0}" type="pres">
      <dgm:prSet presAssocID="{2895D78C-DBF6-4066-8E40-2233D7EF0551}" presName="childNode" presStyleLbl="node1" presStyleIdx="1" presStyleCnt="3">
        <dgm:presLayoutVars>
          <dgm:bulletEnabled val="1"/>
        </dgm:presLayoutVars>
      </dgm:prSet>
      <dgm:spPr/>
    </dgm:pt>
    <dgm:pt modelId="{4F90C4D7-8984-42DD-BBAE-CD12FF50F451}" type="pres">
      <dgm:prSet presAssocID="{D8DBB78C-9F25-45F9-B417-760666FB55E9}" presName="hSp" presStyleCnt="0"/>
      <dgm:spPr/>
    </dgm:pt>
    <dgm:pt modelId="{70BB83AD-A73B-4D61-904D-DC7E8713B485}" type="pres">
      <dgm:prSet presAssocID="{D8DBB78C-9F25-45F9-B417-760666FB55E9}" presName="vProcSp" presStyleCnt="0"/>
      <dgm:spPr/>
    </dgm:pt>
    <dgm:pt modelId="{1E588B81-701A-4391-88FD-474AD4A5D2AF}" type="pres">
      <dgm:prSet presAssocID="{D8DBB78C-9F25-45F9-B417-760666FB55E9}" presName="vSp1" presStyleCnt="0"/>
      <dgm:spPr/>
    </dgm:pt>
    <dgm:pt modelId="{A1DC54B4-40CF-44FE-AF4B-4D3D75E275C8}" type="pres">
      <dgm:prSet presAssocID="{D8DBB78C-9F25-45F9-B417-760666FB55E9}" presName="simulatedConn" presStyleLbl="solidFgAcc1" presStyleIdx="1" presStyleCnt="2"/>
      <dgm:spPr/>
    </dgm:pt>
    <dgm:pt modelId="{D3522B13-366E-45FC-AFA2-B4FA26460E6B}" type="pres">
      <dgm:prSet presAssocID="{D8DBB78C-9F25-45F9-B417-760666FB55E9}" presName="vSp2" presStyleCnt="0"/>
      <dgm:spPr/>
    </dgm:pt>
    <dgm:pt modelId="{F6E796BF-E804-462E-B68A-E26ADEA21F2C}" type="pres">
      <dgm:prSet presAssocID="{D8DBB78C-9F25-45F9-B417-760666FB55E9}" presName="sibTrans" presStyleCnt="0"/>
      <dgm:spPr/>
    </dgm:pt>
    <dgm:pt modelId="{A9723B26-938E-42AA-84B9-B35E06BEFF0A}" type="pres">
      <dgm:prSet presAssocID="{99719039-9C78-461A-ABCA-294DAEF39B55}" presName="compositeNode" presStyleCnt="0">
        <dgm:presLayoutVars>
          <dgm:bulletEnabled val="1"/>
        </dgm:presLayoutVars>
      </dgm:prSet>
      <dgm:spPr/>
    </dgm:pt>
    <dgm:pt modelId="{85BEAF0F-FE73-42AC-A27F-1B4E8DCC20F9}" type="pres">
      <dgm:prSet presAssocID="{99719039-9C78-461A-ABCA-294DAEF39B55}" presName="bgRect" presStyleLbl="node1" presStyleIdx="2" presStyleCnt="3"/>
      <dgm:spPr/>
    </dgm:pt>
    <dgm:pt modelId="{DD29A074-5A60-4C0D-8B64-45D207913CAD}" type="pres">
      <dgm:prSet presAssocID="{99719039-9C78-461A-ABCA-294DAEF39B55}" presName="parentNode" presStyleLbl="node1" presStyleIdx="2" presStyleCnt="3">
        <dgm:presLayoutVars>
          <dgm:chMax val="0"/>
          <dgm:bulletEnabled val="1"/>
        </dgm:presLayoutVars>
      </dgm:prSet>
      <dgm:spPr/>
    </dgm:pt>
    <dgm:pt modelId="{249F2354-8F14-41D9-86F5-BAF55F47EC07}" type="pres">
      <dgm:prSet presAssocID="{99719039-9C78-461A-ABCA-294DAEF39B55}" presName="childNode" presStyleLbl="node1" presStyleIdx="2" presStyleCnt="3">
        <dgm:presLayoutVars>
          <dgm:bulletEnabled val="1"/>
        </dgm:presLayoutVars>
      </dgm:prSet>
      <dgm:spPr/>
    </dgm:pt>
  </dgm:ptLst>
  <dgm:cxnLst>
    <dgm:cxn modelId="{B4E3C002-2A8A-4424-BD6C-35828A0B8041}" type="presOf" srcId="{99719039-9C78-461A-ABCA-294DAEF39B55}" destId="{85BEAF0F-FE73-42AC-A27F-1B4E8DCC20F9}" srcOrd="0" destOrd="0" presId="urn:microsoft.com/office/officeart/2005/8/layout/hProcess7"/>
    <dgm:cxn modelId="{CE82381B-ACE4-48A1-ACEF-5D104DA347BB}" srcId="{EFAD7BEC-CB44-49A6-98F2-907FE1621220}" destId="{F6DED760-F55A-4931-902C-AA3C2877EA7C}" srcOrd="0" destOrd="0" parTransId="{E8FA7A74-6A93-45B8-9A94-1B095D55B216}" sibTransId="{BFC27882-DCED-4E7A-97DC-0128B4B3A451}"/>
    <dgm:cxn modelId="{893D8031-C66D-4A84-B876-8D097EEFF9CD}" type="presOf" srcId="{F6DED760-F55A-4931-902C-AA3C2877EA7C}" destId="{2F3FB9E0-849A-47BB-80A4-729269944A6D}" srcOrd="0" destOrd="0" presId="urn:microsoft.com/office/officeart/2005/8/layout/hProcess7"/>
    <dgm:cxn modelId="{37CD3E3E-A632-44E1-9D6A-597474286AAE}" type="presOf" srcId="{EFAD7BEC-CB44-49A6-98F2-907FE1621220}" destId="{23AA2A05-6116-4918-8E18-C3CB6CC00DD9}" srcOrd="1" destOrd="0" presId="urn:microsoft.com/office/officeart/2005/8/layout/hProcess7"/>
    <dgm:cxn modelId="{201D9A49-1817-46C1-B21B-CB0A14A99FB8}" srcId="{5EA2605A-3862-4E06-AF2C-C38AF645C4E3}" destId="{2895D78C-DBF6-4066-8E40-2233D7EF0551}" srcOrd="1" destOrd="0" parTransId="{B4945425-E54A-4901-8EFB-2E8AE68CCD6F}" sibTransId="{D8DBB78C-9F25-45F9-B417-760666FB55E9}"/>
    <dgm:cxn modelId="{F3A62F4E-6E91-448D-83A9-350CF66D6E6E}" srcId="{5EA2605A-3862-4E06-AF2C-C38AF645C4E3}" destId="{EFAD7BEC-CB44-49A6-98F2-907FE1621220}" srcOrd="0" destOrd="0" parTransId="{EA8DE661-7F35-471A-8E43-D68D59E87B1E}" sibTransId="{2A86A29A-6368-4C39-8593-388822A74DF8}"/>
    <dgm:cxn modelId="{6D86EC6B-C568-411C-9A2C-66DA45402957}" type="presOf" srcId="{0084878B-4AF9-46FD-8EB0-87324643BDF1}" destId="{249F2354-8F14-41D9-86F5-BAF55F47EC07}" srcOrd="0" destOrd="0" presId="urn:microsoft.com/office/officeart/2005/8/layout/hProcess7"/>
    <dgm:cxn modelId="{F507F373-8632-4317-B023-46E8DC3DB1C1}" type="presOf" srcId="{99719039-9C78-461A-ABCA-294DAEF39B55}" destId="{DD29A074-5A60-4C0D-8B64-45D207913CAD}" srcOrd="1" destOrd="0" presId="urn:microsoft.com/office/officeart/2005/8/layout/hProcess7"/>
    <dgm:cxn modelId="{167EA579-F7E0-415E-ABEE-82384FF9FCA1}" type="presOf" srcId="{5EA2605A-3862-4E06-AF2C-C38AF645C4E3}" destId="{B1619042-B20A-470E-A986-C5A37E8A6D27}" srcOrd="0" destOrd="0" presId="urn:microsoft.com/office/officeart/2005/8/layout/hProcess7"/>
    <dgm:cxn modelId="{0BA4BC7D-5F94-4C2F-870D-8B628A2CA23F}" type="presOf" srcId="{2E9A4E82-3942-4FD1-9998-DEBDC973CD16}" destId="{9889EABD-CBDA-4EE5-BA7F-C132BF7FF1F0}" srcOrd="0" destOrd="0" presId="urn:microsoft.com/office/officeart/2005/8/layout/hProcess7"/>
    <dgm:cxn modelId="{90895C93-3286-4FD7-847F-1B6ADD24FAD8}" type="presOf" srcId="{2895D78C-DBF6-4066-8E40-2233D7EF0551}" destId="{48A378C9-F02A-470E-AD9F-E890253273C6}" srcOrd="1" destOrd="0" presId="urn:microsoft.com/office/officeart/2005/8/layout/hProcess7"/>
    <dgm:cxn modelId="{96A25EAE-C917-4C44-A066-162661E0C931}" srcId="{99719039-9C78-461A-ABCA-294DAEF39B55}" destId="{0084878B-4AF9-46FD-8EB0-87324643BDF1}" srcOrd="0" destOrd="0" parTransId="{24C31F94-659B-460F-A468-DC9531F41EBE}" sibTransId="{1BB6BB32-2A2D-400D-81A5-1226AB8886D0}"/>
    <dgm:cxn modelId="{AF8DFEB3-CB8F-446C-9C44-E8942F9E46E1}" srcId="{2895D78C-DBF6-4066-8E40-2233D7EF0551}" destId="{2E9A4E82-3942-4FD1-9998-DEBDC973CD16}" srcOrd="0" destOrd="0" parTransId="{682D0B0E-79A2-47AE-A341-B74006E0CE01}" sibTransId="{06EC2BE9-C6B7-466D-A044-89B0F2838779}"/>
    <dgm:cxn modelId="{55F5D4CA-C448-46C9-9609-D0A63D44CA1E}" type="presOf" srcId="{EFAD7BEC-CB44-49A6-98F2-907FE1621220}" destId="{C99CE3AF-4A79-48C5-96E4-E80F9FAE565B}" srcOrd="0" destOrd="0" presId="urn:microsoft.com/office/officeart/2005/8/layout/hProcess7"/>
    <dgm:cxn modelId="{824D91E4-7CCB-43B6-B639-2B8872693F9E}" type="presOf" srcId="{2895D78C-DBF6-4066-8E40-2233D7EF0551}" destId="{DF456012-7A2A-4479-BA1B-C9D726A8ECE3}" srcOrd="0" destOrd="0" presId="urn:microsoft.com/office/officeart/2005/8/layout/hProcess7"/>
    <dgm:cxn modelId="{824750FA-E6C0-4E0D-8017-9DD7A07541F8}" srcId="{5EA2605A-3862-4E06-AF2C-C38AF645C4E3}" destId="{99719039-9C78-461A-ABCA-294DAEF39B55}" srcOrd="2" destOrd="0" parTransId="{9EDD7C7D-850E-44D9-922D-EB63414F6777}" sibTransId="{FA6DD422-28B1-4BDC-910C-0AA3EC3C268D}"/>
    <dgm:cxn modelId="{8BE91485-EA49-47BF-8E26-632414D227CF}" type="presParOf" srcId="{B1619042-B20A-470E-A986-C5A37E8A6D27}" destId="{4DA908F0-4DA4-4AE2-AEBB-CAF1476B55DF}" srcOrd="0" destOrd="0" presId="urn:microsoft.com/office/officeart/2005/8/layout/hProcess7"/>
    <dgm:cxn modelId="{D143C291-BE18-49C6-87A1-E85511CC643D}" type="presParOf" srcId="{4DA908F0-4DA4-4AE2-AEBB-CAF1476B55DF}" destId="{C99CE3AF-4A79-48C5-96E4-E80F9FAE565B}" srcOrd="0" destOrd="0" presId="urn:microsoft.com/office/officeart/2005/8/layout/hProcess7"/>
    <dgm:cxn modelId="{377D9C7F-19C8-4D93-90C6-105523A51935}" type="presParOf" srcId="{4DA908F0-4DA4-4AE2-AEBB-CAF1476B55DF}" destId="{23AA2A05-6116-4918-8E18-C3CB6CC00DD9}" srcOrd="1" destOrd="0" presId="urn:microsoft.com/office/officeart/2005/8/layout/hProcess7"/>
    <dgm:cxn modelId="{C0CB2EA5-869A-4593-813C-80704C9BF5C4}" type="presParOf" srcId="{4DA908F0-4DA4-4AE2-AEBB-CAF1476B55DF}" destId="{2F3FB9E0-849A-47BB-80A4-729269944A6D}" srcOrd="2" destOrd="0" presId="urn:microsoft.com/office/officeart/2005/8/layout/hProcess7"/>
    <dgm:cxn modelId="{E80903D2-18B5-4BE8-BA21-12F16A1379CF}" type="presParOf" srcId="{B1619042-B20A-470E-A986-C5A37E8A6D27}" destId="{D73F80D7-B51F-434E-8CED-147AB264C999}" srcOrd="1" destOrd="0" presId="urn:microsoft.com/office/officeart/2005/8/layout/hProcess7"/>
    <dgm:cxn modelId="{46897768-C0F1-48F0-80FC-FE0C15BB67F6}" type="presParOf" srcId="{B1619042-B20A-470E-A986-C5A37E8A6D27}" destId="{ED1BF098-008C-49E4-9992-1653AA85AF0F}" srcOrd="2" destOrd="0" presId="urn:microsoft.com/office/officeart/2005/8/layout/hProcess7"/>
    <dgm:cxn modelId="{E7E416A1-F0F9-43AD-8447-E7687248F882}" type="presParOf" srcId="{ED1BF098-008C-49E4-9992-1653AA85AF0F}" destId="{10E4AA8A-DE11-45F0-A4D8-8721D5D331D2}" srcOrd="0" destOrd="0" presId="urn:microsoft.com/office/officeart/2005/8/layout/hProcess7"/>
    <dgm:cxn modelId="{E65C6433-AB48-47E6-97F9-CF5A363A5255}" type="presParOf" srcId="{ED1BF098-008C-49E4-9992-1653AA85AF0F}" destId="{83105008-B567-4835-A8AF-871CA600D32B}" srcOrd="1" destOrd="0" presId="urn:microsoft.com/office/officeart/2005/8/layout/hProcess7"/>
    <dgm:cxn modelId="{ED800257-34E3-4A7D-93A9-2E7DD2C475DE}" type="presParOf" srcId="{ED1BF098-008C-49E4-9992-1653AA85AF0F}" destId="{7B2FC037-6A42-4BAB-BB63-BE764008346A}" srcOrd="2" destOrd="0" presId="urn:microsoft.com/office/officeart/2005/8/layout/hProcess7"/>
    <dgm:cxn modelId="{48D55EEA-BBDA-4D5B-A822-9B5B0F423F2C}" type="presParOf" srcId="{B1619042-B20A-470E-A986-C5A37E8A6D27}" destId="{85F1352D-6C4F-4335-B2C2-10B390139D1F}" srcOrd="3" destOrd="0" presId="urn:microsoft.com/office/officeart/2005/8/layout/hProcess7"/>
    <dgm:cxn modelId="{3E88EE9F-CC8E-4346-8385-ACEA64FFB03D}" type="presParOf" srcId="{B1619042-B20A-470E-A986-C5A37E8A6D27}" destId="{EE943F5F-8272-4B0B-A1FC-A5896DA53A78}" srcOrd="4" destOrd="0" presId="urn:microsoft.com/office/officeart/2005/8/layout/hProcess7"/>
    <dgm:cxn modelId="{6E0B8F81-2162-4DE2-B103-C84D5ABEC255}" type="presParOf" srcId="{EE943F5F-8272-4B0B-A1FC-A5896DA53A78}" destId="{DF456012-7A2A-4479-BA1B-C9D726A8ECE3}" srcOrd="0" destOrd="0" presId="urn:microsoft.com/office/officeart/2005/8/layout/hProcess7"/>
    <dgm:cxn modelId="{49421657-A4D6-45AC-9B73-6D67C8EA228F}" type="presParOf" srcId="{EE943F5F-8272-4B0B-A1FC-A5896DA53A78}" destId="{48A378C9-F02A-470E-AD9F-E890253273C6}" srcOrd="1" destOrd="0" presId="urn:microsoft.com/office/officeart/2005/8/layout/hProcess7"/>
    <dgm:cxn modelId="{2E9315E0-AEC6-4BA9-AB0A-D79EF412AB2B}" type="presParOf" srcId="{EE943F5F-8272-4B0B-A1FC-A5896DA53A78}" destId="{9889EABD-CBDA-4EE5-BA7F-C132BF7FF1F0}" srcOrd="2" destOrd="0" presId="urn:microsoft.com/office/officeart/2005/8/layout/hProcess7"/>
    <dgm:cxn modelId="{79B31E30-D0E5-4B93-A30B-B30A55F76F54}" type="presParOf" srcId="{B1619042-B20A-470E-A986-C5A37E8A6D27}" destId="{4F90C4D7-8984-42DD-BBAE-CD12FF50F451}" srcOrd="5" destOrd="0" presId="urn:microsoft.com/office/officeart/2005/8/layout/hProcess7"/>
    <dgm:cxn modelId="{66E19310-75B2-4581-9A34-C63BAC6BCAF7}" type="presParOf" srcId="{B1619042-B20A-470E-A986-C5A37E8A6D27}" destId="{70BB83AD-A73B-4D61-904D-DC7E8713B485}" srcOrd="6" destOrd="0" presId="urn:microsoft.com/office/officeart/2005/8/layout/hProcess7"/>
    <dgm:cxn modelId="{A2976A09-A525-4B5C-BB24-3F11E20F5677}" type="presParOf" srcId="{70BB83AD-A73B-4D61-904D-DC7E8713B485}" destId="{1E588B81-701A-4391-88FD-474AD4A5D2AF}" srcOrd="0" destOrd="0" presId="urn:microsoft.com/office/officeart/2005/8/layout/hProcess7"/>
    <dgm:cxn modelId="{A2D6A75F-3EC0-460E-A1A8-F2F9EA4D4243}" type="presParOf" srcId="{70BB83AD-A73B-4D61-904D-DC7E8713B485}" destId="{A1DC54B4-40CF-44FE-AF4B-4D3D75E275C8}" srcOrd="1" destOrd="0" presId="urn:microsoft.com/office/officeart/2005/8/layout/hProcess7"/>
    <dgm:cxn modelId="{F9C93B65-11FA-4932-8AD4-B4B439A344B6}" type="presParOf" srcId="{70BB83AD-A73B-4D61-904D-DC7E8713B485}" destId="{D3522B13-366E-45FC-AFA2-B4FA26460E6B}" srcOrd="2" destOrd="0" presId="urn:microsoft.com/office/officeart/2005/8/layout/hProcess7"/>
    <dgm:cxn modelId="{602AB9C5-8949-49FC-8697-56B95553EC5E}" type="presParOf" srcId="{B1619042-B20A-470E-A986-C5A37E8A6D27}" destId="{F6E796BF-E804-462E-B68A-E26ADEA21F2C}" srcOrd="7" destOrd="0" presId="urn:microsoft.com/office/officeart/2005/8/layout/hProcess7"/>
    <dgm:cxn modelId="{0CC0686B-5556-485D-91D7-C3249A98CB46}" type="presParOf" srcId="{B1619042-B20A-470E-A986-C5A37E8A6D27}" destId="{A9723B26-938E-42AA-84B9-B35E06BEFF0A}" srcOrd="8" destOrd="0" presId="urn:microsoft.com/office/officeart/2005/8/layout/hProcess7"/>
    <dgm:cxn modelId="{9F95EA95-69B3-4137-9079-34883DFFEF3B}" type="presParOf" srcId="{A9723B26-938E-42AA-84B9-B35E06BEFF0A}" destId="{85BEAF0F-FE73-42AC-A27F-1B4E8DCC20F9}" srcOrd="0" destOrd="0" presId="urn:microsoft.com/office/officeart/2005/8/layout/hProcess7"/>
    <dgm:cxn modelId="{D0A1E2F6-F2E6-4858-9330-C8A03450B5A7}" type="presParOf" srcId="{A9723B26-938E-42AA-84B9-B35E06BEFF0A}" destId="{DD29A074-5A60-4C0D-8B64-45D207913CAD}" srcOrd="1" destOrd="0" presId="urn:microsoft.com/office/officeart/2005/8/layout/hProcess7"/>
    <dgm:cxn modelId="{17C60F49-0519-46E0-85FD-0F54D56D1888}" type="presParOf" srcId="{A9723B26-938E-42AA-84B9-B35E06BEFF0A}" destId="{249F2354-8F14-41D9-86F5-BAF55F47EC0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EA2605A-3862-4E06-AF2C-C38AF645C4E3}" type="doc">
      <dgm:prSet loTypeId="urn:microsoft.com/office/officeart/2005/8/layout/hProcess7" loCatId="list" qsTypeId="urn:microsoft.com/office/officeart/2005/8/quickstyle/simple1" qsCatId="simple" csTypeId="urn:microsoft.com/office/officeart/2005/8/colors/accent0_1" csCatId="mainScheme" phldr="1"/>
      <dgm:spPr/>
      <dgm:t>
        <a:bodyPr/>
        <a:lstStyle/>
        <a:p>
          <a:endParaRPr lang="en-CA"/>
        </a:p>
      </dgm:t>
    </dgm:pt>
    <dgm:pt modelId="{F6DED760-F55A-4931-902C-AA3C2877EA7C}">
      <dgm:prSet phldrT="[Text]"/>
      <dgm:spPr/>
      <dgm:t>
        <a:bodyPr/>
        <a:lstStyle/>
        <a:p>
          <a:r>
            <a:rPr lang="en-CA" dirty="0"/>
            <a:t>Transform  the economic model</a:t>
          </a:r>
        </a:p>
      </dgm:t>
    </dgm:pt>
    <dgm:pt modelId="{E8FA7A74-6A93-45B8-9A94-1B095D55B216}" type="parTrans" cxnId="{CE82381B-ACE4-48A1-ACEF-5D104DA347BB}">
      <dgm:prSet/>
      <dgm:spPr/>
      <dgm:t>
        <a:bodyPr/>
        <a:lstStyle/>
        <a:p>
          <a:endParaRPr lang="en-CA"/>
        </a:p>
      </dgm:t>
    </dgm:pt>
    <dgm:pt modelId="{BFC27882-DCED-4E7A-97DC-0128B4B3A451}" type="sibTrans" cxnId="{CE82381B-ACE4-48A1-ACEF-5D104DA347BB}">
      <dgm:prSet/>
      <dgm:spPr/>
      <dgm:t>
        <a:bodyPr/>
        <a:lstStyle/>
        <a:p>
          <a:endParaRPr lang="en-CA"/>
        </a:p>
      </dgm:t>
    </dgm:pt>
    <dgm:pt modelId="{2895D78C-DBF6-4066-8E40-2233D7EF0551}">
      <dgm:prSet phldrT="[Text]" custT="1"/>
      <dgm:spPr/>
      <dgm:t>
        <a:bodyPr/>
        <a:lstStyle/>
        <a:p>
          <a:endParaRPr lang="en-CA" sz="1800" dirty="0"/>
        </a:p>
      </dgm:t>
    </dgm:pt>
    <dgm:pt modelId="{B4945425-E54A-4901-8EFB-2E8AE68CCD6F}" type="parTrans" cxnId="{201D9A49-1817-46C1-B21B-CB0A14A99FB8}">
      <dgm:prSet/>
      <dgm:spPr/>
      <dgm:t>
        <a:bodyPr/>
        <a:lstStyle/>
        <a:p>
          <a:endParaRPr lang="en-CA"/>
        </a:p>
      </dgm:t>
    </dgm:pt>
    <dgm:pt modelId="{D8DBB78C-9F25-45F9-B417-760666FB55E9}" type="sibTrans" cxnId="{201D9A49-1817-46C1-B21B-CB0A14A99FB8}">
      <dgm:prSet/>
      <dgm:spPr/>
      <dgm:t>
        <a:bodyPr/>
        <a:lstStyle/>
        <a:p>
          <a:endParaRPr lang="en-CA"/>
        </a:p>
      </dgm:t>
    </dgm:pt>
    <dgm:pt modelId="{2E9A4E82-3942-4FD1-9998-DEBDC973CD16}">
      <dgm:prSet phldrT="[Text]"/>
      <dgm:spPr/>
      <dgm:t>
        <a:bodyPr/>
        <a:lstStyle/>
        <a:p>
          <a:endParaRPr lang="en-CA" dirty="0"/>
        </a:p>
      </dgm:t>
    </dgm:pt>
    <dgm:pt modelId="{682D0B0E-79A2-47AE-A341-B74006E0CE01}" type="parTrans" cxnId="{AF8DFEB3-CB8F-446C-9C44-E8942F9E46E1}">
      <dgm:prSet/>
      <dgm:spPr/>
      <dgm:t>
        <a:bodyPr/>
        <a:lstStyle/>
        <a:p>
          <a:endParaRPr lang="en-CA"/>
        </a:p>
      </dgm:t>
    </dgm:pt>
    <dgm:pt modelId="{06EC2BE9-C6B7-466D-A044-89B0F2838779}" type="sibTrans" cxnId="{AF8DFEB3-CB8F-446C-9C44-E8942F9E46E1}">
      <dgm:prSet/>
      <dgm:spPr/>
      <dgm:t>
        <a:bodyPr/>
        <a:lstStyle/>
        <a:p>
          <a:endParaRPr lang="en-CA"/>
        </a:p>
      </dgm:t>
    </dgm:pt>
    <dgm:pt modelId="{99719039-9C78-461A-ABCA-294DAEF39B55}">
      <dgm:prSet phldrT="[Text]" custT="1"/>
      <dgm:spPr/>
      <dgm:t>
        <a:bodyPr/>
        <a:lstStyle/>
        <a:p>
          <a:endParaRPr lang="en-CA" sz="1800" dirty="0"/>
        </a:p>
      </dgm:t>
    </dgm:pt>
    <dgm:pt modelId="{9EDD7C7D-850E-44D9-922D-EB63414F6777}" type="parTrans" cxnId="{824750FA-E6C0-4E0D-8017-9DD7A07541F8}">
      <dgm:prSet/>
      <dgm:spPr/>
      <dgm:t>
        <a:bodyPr/>
        <a:lstStyle/>
        <a:p>
          <a:endParaRPr lang="en-CA"/>
        </a:p>
      </dgm:t>
    </dgm:pt>
    <dgm:pt modelId="{FA6DD422-28B1-4BDC-910C-0AA3EC3C268D}" type="sibTrans" cxnId="{824750FA-E6C0-4E0D-8017-9DD7A07541F8}">
      <dgm:prSet/>
      <dgm:spPr/>
      <dgm:t>
        <a:bodyPr/>
        <a:lstStyle/>
        <a:p>
          <a:endParaRPr lang="en-CA"/>
        </a:p>
      </dgm:t>
    </dgm:pt>
    <dgm:pt modelId="{0084878B-4AF9-46FD-8EB0-87324643BDF1}">
      <dgm:prSet phldrT="[Text]"/>
      <dgm:spPr/>
      <dgm:t>
        <a:bodyPr/>
        <a:lstStyle/>
        <a:p>
          <a:endParaRPr lang="en-CA" dirty="0"/>
        </a:p>
      </dgm:t>
    </dgm:pt>
    <dgm:pt modelId="{24C31F94-659B-460F-A468-DC9531F41EBE}" type="parTrans" cxnId="{96A25EAE-C917-4C44-A066-162661E0C931}">
      <dgm:prSet/>
      <dgm:spPr/>
      <dgm:t>
        <a:bodyPr/>
        <a:lstStyle/>
        <a:p>
          <a:endParaRPr lang="en-CA"/>
        </a:p>
      </dgm:t>
    </dgm:pt>
    <dgm:pt modelId="{1BB6BB32-2A2D-400D-81A5-1226AB8886D0}" type="sibTrans" cxnId="{96A25EAE-C917-4C44-A066-162661E0C931}">
      <dgm:prSet/>
      <dgm:spPr/>
      <dgm:t>
        <a:bodyPr/>
        <a:lstStyle/>
        <a:p>
          <a:endParaRPr lang="en-CA"/>
        </a:p>
      </dgm:t>
    </dgm:pt>
    <dgm:pt modelId="{EFAD7BEC-CB44-49A6-98F2-907FE1621220}">
      <dgm:prSet phldrT="[Text]" custT="1"/>
      <dgm:spPr/>
      <dgm:t>
        <a:bodyPr/>
        <a:lstStyle/>
        <a:p>
          <a:endParaRPr lang="en-CA" sz="1800" dirty="0"/>
        </a:p>
      </dgm:t>
    </dgm:pt>
    <dgm:pt modelId="{2A86A29A-6368-4C39-8593-388822A74DF8}" type="sibTrans" cxnId="{F3A62F4E-6E91-448D-83A9-350CF66D6E6E}">
      <dgm:prSet/>
      <dgm:spPr/>
      <dgm:t>
        <a:bodyPr/>
        <a:lstStyle/>
        <a:p>
          <a:endParaRPr lang="en-CA"/>
        </a:p>
      </dgm:t>
    </dgm:pt>
    <dgm:pt modelId="{EA8DE661-7F35-471A-8E43-D68D59E87B1E}" type="parTrans" cxnId="{F3A62F4E-6E91-448D-83A9-350CF66D6E6E}">
      <dgm:prSet/>
      <dgm:spPr/>
      <dgm:t>
        <a:bodyPr/>
        <a:lstStyle/>
        <a:p>
          <a:endParaRPr lang="en-CA"/>
        </a:p>
      </dgm:t>
    </dgm:pt>
    <dgm:pt modelId="{B1619042-B20A-470E-A986-C5A37E8A6D27}" type="pres">
      <dgm:prSet presAssocID="{5EA2605A-3862-4E06-AF2C-C38AF645C4E3}" presName="Name0" presStyleCnt="0">
        <dgm:presLayoutVars>
          <dgm:dir/>
          <dgm:animLvl val="lvl"/>
          <dgm:resizeHandles val="exact"/>
        </dgm:presLayoutVars>
      </dgm:prSet>
      <dgm:spPr/>
    </dgm:pt>
    <dgm:pt modelId="{4DA908F0-4DA4-4AE2-AEBB-CAF1476B55DF}" type="pres">
      <dgm:prSet presAssocID="{EFAD7BEC-CB44-49A6-98F2-907FE1621220}" presName="compositeNode" presStyleCnt="0">
        <dgm:presLayoutVars>
          <dgm:bulletEnabled val="1"/>
        </dgm:presLayoutVars>
      </dgm:prSet>
      <dgm:spPr/>
    </dgm:pt>
    <dgm:pt modelId="{C99CE3AF-4A79-48C5-96E4-E80F9FAE565B}" type="pres">
      <dgm:prSet presAssocID="{EFAD7BEC-CB44-49A6-98F2-907FE1621220}" presName="bgRect" presStyleLbl="node1" presStyleIdx="0" presStyleCnt="3"/>
      <dgm:spPr/>
    </dgm:pt>
    <dgm:pt modelId="{23AA2A05-6116-4918-8E18-C3CB6CC00DD9}" type="pres">
      <dgm:prSet presAssocID="{EFAD7BEC-CB44-49A6-98F2-907FE1621220}" presName="parentNode" presStyleLbl="node1" presStyleIdx="0" presStyleCnt="3">
        <dgm:presLayoutVars>
          <dgm:chMax val="0"/>
          <dgm:bulletEnabled val="1"/>
        </dgm:presLayoutVars>
      </dgm:prSet>
      <dgm:spPr/>
    </dgm:pt>
    <dgm:pt modelId="{2F3FB9E0-849A-47BB-80A4-729269944A6D}" type="pres">
      <dgm:prSet presAssocID="{EFAD7BEC-CB44-49A6-98F2-907FE1621220}" presName="childNode" presStyleLbl="node1" presStyleIdx="0" presStyleCnt="3">
        <dgm:presLayoutVars>
          <dgm:bulletEnabled val="1"/>
        </dgm:presLayoutVars>
      </dgm:prSet>
      <dgm:spPr/>
    </dgm:pt>
    <dgm:pt modelId="{D73F80D7-B51F-434E-8CED-147AB264C999}" type="pres">
      <dgm:prSet presAssocID="{2A86A29A-6368-4C39-8593-388822A74DF8}" presName="hSp" presStyleCnt="0"/>
      <dgm:spPr/>
    </dgm:pt>
    <dgm:pt modelId="{ED1BF098-008C-49E4-9992-1653AA85AF0F}" type="pres">
      <dgm:prSet presAssocID="{2A86A29A-6368-4C39-8593-388822A74DF8}" presName="vProcSp" presStyleCnt="0"/>
      <dgm:spPr/>
    </dgm:pt>
    <dgm:pt modelId="{10E4AA8A-DE11-45F0-A4D8-8721D5D331D2}" type="pres">
      <dgm:prSet presAssocID="{2A86A29A-6368-4C39-8593-388822A74DF8}" presName="vSp1" presStyleCnt="0"/>
      <dgm:spPr/>
    </dgm:pt>
    <dgm:pt modelId="{83105008-B567-4835-A8AF-871CA600D32B}" type="pres">
      <dgm:prSet presAssocID="{2A86A29A-6368-4C39-8593-388822A74DF8}" presName="simulatedConn" presStyleLbl="solidFgAcc1" presStyleIdx="0" presStyleCnt="2"/>
      <dgm:spPr/>
    </dgm:pt>
    <dgm:pt modelId="{7B2FC037-6A42-4BAB-BB63-BE764008346A}" type="pres">
      <dgm:prSet presAssocID="{2A86A29A-6368-4C39-8593-388822A74DF8}" presName="vSp2" presStyleCnt="0"/>
      <dgm:spPr/>
    </dgm:pt>
    <dgm:pt modelId="{85F1352D-6C4F-4335-B2C2-10B390139D1F}" type="pres">
      <dgm:prSet presAssocID="{2A86A29A-6368-4C39-8593-388822A74DF8}" presName="sibTrans" presStyleCnt="0"/>
      <dgm:spPr/>
    </dgm:pt>
    <dgm:pt modelId="{EE943F5F-8272-4B0B-A1FC-A5896DA53A78}" type="pres">
      <dgm:prSet presAssocID="{2895D78C-DBF6-4066-8E40-2233D7EF0551}" presName="compositeNode" presStyleCnt="0">
        <dgm:presLayoutVars>
          <dgm:bulletEnabled val="1"/>
        </dgm:presLayoutVars>
      </dgm:prSet>
      <dgm:spPr/>
    </dgm:pt>
    <dgm:pt modelId="{DF456012-7A2A-4479-BA1B-C9D726A8ECE3}" type="pres">
      <dgm:prSet presAssocID="{2895D78C-DBF6-4066-8E40-2233D7EF0551}" presName="bgRect" presStyleLbl="node1" presStyleIdx="1" presStyleCnt="3" custLinFactNeighborX="-968" custLinFactNeighborY="-1419"/>
      <dgm:spPr/>
    </dgm:pt>
    <dgm:pt modelId="{48A378C9-F02A-470E-AD9F-E890253273C6}" type="pres">
      <dgm:prSet presAssocID="{2895D78C-DBF6-4066-8E40-2233D7EF0551}" presName="parentNode" presStyleLbl="node1" presStyleIdx="1" presStyleCnt="3">
        <dgm:presLayoutVars>
          <dgm:chMax val="0"/>
          <dgm:bulletEnabled val="1"/>
        </dgm:presLayoutVars>
      </dgm:prSet>
      <dgm:spPr/>
    </dgm:pt>
    <dgm:pt modelId="{9889EABD-CBDA-4EE5-BA7F-C132BF7FF1F0}" type="pres">
      <dgm:prSet presAssocID="{2895D78C-DBF6-4066-8E40-2233D7EF0551}" presName="childNode" presStyleLbl="node1" presStyleIdx="1" presStyleCnt="3">
        <dgm:presLayoutVars>
          <dgm:bulletEnabled val="1"/>
        </dgm:presLayoutVars>
      </dgm:prSet>
      <dgm:spPr/>
    </dgm:pt>
    <dgm:pt modelId="{4F90C4D7-8984-42DD-BBAE-CD12FF50F451}" type="pres">
      <dgm:prSet presAssocID="{D8DBB78C-9F25-45F9-B417-760666FB55E9}" presName="hSp" presStyleCnt="0"/>
      <dgm:spPr/>
    </dgm:pt>
    <dgm:pt modelId="{70BB83AD-A73B-4D61-904D-DC7E8713B485}" type="pres">
      <dgm:prSet presAssocID="{D8DBB78C-9F25-45F9-B417-760666FB55E9}" presName="vProcSp" presStyleCnt="0"/>
      <dgm:spPr/>
    </dgm:pt>
    <dgm:pt modelId="{1E588B81-701A-4391-88FD-474AD4A5D2AF}" type="pres">
      <dgm:prSet presAssocID="{D8DBB78C-9F25-45F9-B417-760666FB55E9}" presName="vSp1" presStyleCnt="0"/>
      <dgm:spPr/>
    </dgm:pt>
    <dgm:pt modelId="{A1DC54B4-40CF-44FE-AF4B-4D3D75E275C8}" type="pres">
      <dgm:prSet presAssocID="{D8DBB78C-9F25-45F9-B417-760666FB55E9}" presName="simulatedConn" presStyleLbl="solidFgAcc1" presStyleIdx="1" presStyleCnt="2"/>
      <dgm:spPr/>
    </dgm:pt>
    <dgm:pt modelId="{D3522B13-366E-45FC-AFA2-B4FA26460E6B}" type="pres">
      <dgm:prSet presAssocID="{D8DBB78C-9F25-45F9-B417-760666FB55E9}" presName="vSp2" presStyleCnt="0"/>
      <dgm:spPr/>
    </dgm:pt>
    <dgm:pt modelId="{F6E796BF-E804-462E-B68A-E26ADEA21F2C}" type="pres">
      <dgm:prSet presAssocID="{D8DBB78C-9F25-45F9-B417-760666FB55E9}" presName="sibTrans" presStyleCnt="0"/>
      <dgm:spPr/>
    </dgm:pt>
    <dgm:pt modelId="{A9723B26-938E-42AA-84B9-B35E06BEFF0A}" type="pres">
      <dgm:prSet presAssocID="{99719039-9C78-461A-ABCA-294DAEF39B55}" presName="compositeNode" presStyleCnt="0">
        <dgm:presLayoutVars>
          <dgm:bulletEnabled val="1"/>
        </dgm:presLayoutVars>
      </dgm:prSet>
      <dgm:spPr/>
    </dgm:pt>
    <dgm:pt modelId="{85BEAF0F-FE73-42AC-A27F-1B4E8DCC20F9}" type="pres">
      <dgm:prSet presAssocID="{99719039-9C78-461A-ABCA-294DAEF39B55}" presName="bgRect" presStyleLbl="node1" presStyleIdx="2" presStyleCnt="3"/>
      <dgm:spPr/>
    </dgm:pt>
    <dgm:pt modelId="{DD29A074-5A60-4C0D-8B64-45D207913CAD}" type="pres">
      <dgm:prSet presAssocID="{99719039-9C78-461A-ABCA-294DAEF39B55}" presName="parentNode" presStyleLbl="node1" presStyleIdx="2" presStyleCnt="3">
        <dgm:presLayoutVars>
          <dgm:chMax val="0"/>
          <dgm:bulletEnabled val="1"/>
        </dgm:presLayoutVars>
      </dgm:prSet>
      <dgm:spPr/>
    </dgm:pt>
    <dgm:pt modelId="{249F2354-8F14-41D9-86F5-BAF55F47EC07}" type="pres">
      <dgm:prSet presAssocID="{99719039-9C78-461A-ABCA-294DAEF39B55}" presName="childNode" presStyleLbl="node1" presStyleIdx="2" presStyleCnt="3">
        <dgm:presLayoutVars>
          <dgm:bulletEnabled val="1"/>
        </dgm:presLayoutVars>
      </dgm:prSet>
      <dgm:spPr/>
    </dgm:pt>
  </dgm:ptLst>
  <dgm:cxnLst>
    <dgm:cxn modelId="{B4E3C002-2A8A-4424-BD6C-35828A0B8041}" type="presOf" srcId="{99719039-9C78-461A-ABCA-294DAEF39B55}" destId="{85BEAF0F-FE73-42AC-A27F-1B4E8DCC20F9}" srcOrd="0" destOrd="0" presId="urn:microsoft.com/office/officeart/2005/8/layout/hProcess7"/>
    <dgm:cxn modelId="{CE82381B-ACE4-48A1-ACEF-5D104DA347BB}" srcId="{EFAD7BEC-CB44-49A6-98F2-907FE1621220}" destId="{F6DED760-F55A-4931-902C-AA3C2877EA7C}" srcOrd="0" destOrd="0" parTransId="{E8FA7A74-6A93-45B8-9A94-1B095D55B216}" sibTransId="{BFC27882-DCED-4E7A-97DC-0128B4B3A451}"/>
    <dgm:cxn modelId="{893D8031-C66D-4A84-B876-8D097EEFF9CD}" type="presOf" srcId="{F6DED760-F55A-4931-902C-AA3C2877EA7C}" destId="{2F3FB9E0-849A-47BB-80A4-729269944A6D}" srcOrd="0" destOrd="0" presId="urn:microsoft.com/office/officeart/2005/8/layout/hProcess7"/>
    <dgm:cxn modelId="{37CD3E3E-A632-44E1-9D6A-597474286AAE}" type="presOf" srcId="{EFAD7BEC-CB44-49A6-98F2-907FE1621220}" destId="{23AA2A05-6116-4918-8E18-C3CB6CC00DD9}" srcOrd="1" destOrd="0" presId="urn:microsoft.com/office/officeart/2005/8/layout/hProcess7"/>
    <dgm:cxn modelId="{201D9A49-1817-46C1-B21B-CB0A14A99FB8}" srcId="{5EA2605A-3862-4E06-AF2C-C38AF645C4E3}" destId="{2895D78C-DBF6-4066-8E40-2233D7EF0551}" srcOrd="1" destOrd="0" parTransId="{B4945425-E54A-4901-8EFB-2E8AE68CCD6F}" sibTransId="{D8DBB78C-9F25-45F9-B417-760666FB55E9}"/>
    <dgm:cxn modelId="{F3A62F4E-6E91-448D-83A9-350CF66D6E6E}" srcId="{5EA2605A-3862-4E06-AF2C-C38AF645C4E3}" destId="{EFAD7BEC-CB44-49A6-98F2-907FE1621220}" srcOrd="0" destOrd="0" parTransId="{EA8DE661-7F35-471A-8E43-D68D59E87B1E}" sibTransId="{2A86A29A-6368-4C39-8593-388822A74DF8}"/>
    <dgm:cxn modelId="{6D86EC6B-C568-411C-9A2C-66DA45402957}" type="presOf" srcId="{0084878B-4AF9-46FD-8EB0-87324643BDF1}" destId="{249F2354-8F14-41D9-86F5-BAF55F47EC07}" srcOrd="0" destOrd="0" presId="urn:microsoft.com/office/officeart/2005/8/layout/hProcess7"/>
    <dgm:cxn modelId="{F507F373-8632-4317-B023-46E8DC3DB1C1}" type="presOf" srcId="{99719039-9C78-461A-ABCA-294DAEF39B55}" destId="{DD29A074-5A60-4C0D-8B64-45D207913CAD}" srcOrd="1" destOrd="0" presId="urn:microsoft.com/office/officeart/2005/8/layout/hProcess7"/>
    <dgm:cxn modelId="{167EA579-F7E0-415E-ABEE-82384FF9FCA1}" type="presOf" srcId="{5EA2605A-3862-4E06-AF2C-C38AF645C4E3}" destId="{B1619042-B20A-470E-A986-C5A37E8A6D27}" srcOrd="0" destOrd="0" presId="urn:microsoft.com/office/officeart/2005/8/layout/hProcess7"/>
    <dgm:cxn modelId="{0BA4BC7D-5F94-4C2F-870D-8B628A2CA23F}" type="presOf" srcId="{2E9A4E82-3942-4FD1-9998-DEBDC973CD16}" destId="{9889EABD-CBDA-4EE5-BA7F-C132BF7FF1F0}" srcOrd="0" destOrd="0" presId="urn:microsoft.com/office/officeart/2005/8/layout/hProcess7"/>
    <dgm:cxn modelId="{90895C93-3286-4FD7-847F-1B6ADD24FAD8}" type="presOf" srcId="{2895D78C-DBF6-4066-8E40-2233D7EF0551}" destId="{48A378C9-F02A-470E-AD9F-E890253273C6}" srcOrd="1" destOrd="0" presId="urn:microsoft.com/office/officeart/2005/8/layout/hProcess7"/>
    <dgm:cxn modelId="{96A25EAE-C917-4C44-A066-162661E0C931}" srcId="{99719039-9C78-461A-ABCA-294DAEF39B55}" destId="{0084878B-4AF9-46FD-8EB0-87324643BDF1}" srcOrd="0" destOrd="0" parTransId="{24C31F94-659B-460F-A468-DC9531F41EBE}" sibTransId="{1BB6BB32-2A2D-400D-81A5-1226AB8886D0}"/>
    <dgm:cxn modelId="{AF8DFEB3-CB8F-446C-9C44-E8942F9E46E1}" srcId="{2895D78C-DBF6-4066-8E40-2233D7EF0551}" destId="{2E9A4E82-3942-4FD1-9998-DEBDC973CD16}" srcOrd="0" destOrd="0" parTransId="{682D0B0E-79A2-47AE-A341-B74006E0CE01}" sibTransId="{06EC2BE9-C6B7-466D-A044-89B0F2838779}"/>
    <dgm:cxn modelId="{55F5D4CA-C448-46C9-9609-D0A63D44CA1E}" type="presOf" srcId="{EFAD7BEC-CB44-49A6-98F2-907FE1621220}" destId="{C99CE3AF-4A79-48C5-96E4-E80F9FAE565B}" srcOrd="0" destOrd="0" presId="urn:microsoft.com/office/officeart/2005/8/layout/hProcess7"/>
    <dgm:cxn modelId="{824D91E4-7CCB-43B6-B639-2B8872693F9E}" type="presOf" srcId="{2895D78C-DBF6-4066-8E40-2233D7EF0551}" destId="{DF456012-7A2A-4479-BA1B-C9D726A8ECE3}" srcOrd="0" destOrd="0" presId="urn:microsoft.com/office/officeart/2005/8/layout/hProcess7"/>
    <dgm:cxn modelId="{824750FA-E6C0-4E0D-8017-9DD7A07541F8}" srcId="{5EA2605A-3862-4E06-AF2C-C38AF645C4E3}" destId="{99719039-9C78-461A-ABCA-294DAEF39B55}" srcOrd="2" destOrd="0" parTransId="{9EDD7C7D-850E-44D9-922D-EB63414F6777}" sibTransId="{FA6DD422-28B1-4BDC-910C-0AA3EC3C268D}"/>
    <dgm:cxn modelId="{8BE91485-EA49-47BF-8E26-632414D227CF}" type="presParOf" srcId="{B1619042-B20A-470E-A986-C5A37E8A6D27}" destId="{4DA908F0-4DA4-4AE2-AEBB-CAF1476B55DF}" srcOrd="0" destOrd="0" presId="urn:microsoft.com/office/officeart/2005/8/layout/hProcess7"/>
    <dgm:cxn modelId="{D143C291-BE18-49C6-87A1-E85511CC643D}" type="presParOf" srcId="{4DA908F0-4DA4-4AE2-AEBB-CAF1476B55DF}" destId="{C99CE3AF-4A79-48C5-96E4-E80F9FAE565B}" srcOrd="0" destOrd="0" presId="urn:microsoft.com/office/officeart/2005/8/layout/hProcess7"/>
    <dgm:cxn modelId="{377D9C7F-19C8-4D93-90C6-105523A51935}" type="presParOf" srcId="{4DA908F0-4DA4-4AE2-AEBB-CAF1476B55DF}" destId="{23AA2A05-6116-4918-8E18-C3CB6CC00DD9}" srcOrd="1" destOrd="0" presId="urn:microsoft.com/office/officeart/2005/8/layout/hProcess7"/>
    <dgm:cxn modelId="{C0CB2EA5-869A-4593-813C-80704C9BF5C4}" type="presParOf" srcId="{4DA908F0-4DA4-4AE2-AEBB-CAF1476B55DF}" destId="{2F3FB9E0-849A-47BB-80A4-729269944A6D}" srcOrd="2" destOrd="0" presId="urn:microsoft.com/office/officeart/2005/8/layout/hProcess7"/>
    <dgm:cxn modelId="{E80903D2-18B5-4BE8-BA21-12F16A1379CF}" type="presParOf" srcId="{B1619042-B20A-470E-A986-C5A37E8A6D27}" destId="{D73F80D7-B51F-434E-8CED-147AB264C999}" srcOrd="1" destOrd="0" presId="urn:microsoft.com/office/officeart/2005/8/layout/hProcess7"/>
    <dgm:cxn modelId="{46897768-C0F1-48F0-80FC-FE0C15BB67F6}" type="presParOf" srcId="{B1619042-B20A-470E-A986-C5A37E8A6D27}" destId="{ED1BF098-008C-49E4-9992-1653AA85AF0F}" srcOrd="2" destOrd="0" presId="urn:microsoft.com/office/officeart/2005/8/layout/hProcess7"/>
    <dgm:cxn modelId="{E7E416A1-F0F9-43AD-8447-E7687248F882}" type="presParOf" srcId="{ED1BF098-008C-49E4-9992-1653AA85AF0F}" destId="{10E4AA8A-DE11-45F0-A4D8-8721D5D331D2}" srcOrd="0" destOrd="0" presId="urn:microsoft.com/office/officeart/2005/8/layout/hProcess7"/>
    <dgm:cxn modelId="{E65C6433-AB48-47E6-97F9-CF5A363A5255}" type="presParOf" srcId="{ED1BF098-008C-49E4-9992-1653AA85AF0F}" destId="{83105008-B567-4835-A8AF-871CA600D32B}" srcOrd="1" destOrd="0" presId="urn:microsoft.com/office/officeart/2005/8/layout/hProcess7"/>
    <dgm:cxn modelId="{ED800257-34E3-4A7D-93A9-2E7DD2C475DE}" type="presParOf" srcId="{ED1BF098-008C-49E4-9992-1653AA85AF0F}" destId="{7B2FC037-6A42-4BAB-BB63-BE764008346A}" srcOrd="2" destOrd="0" presId="urn:microsoft.com/office/officeart/2005/8/layout/hProcess7"/>
    <dgm:cxn modelId="{48D55EEA-BBDA-4D5B-A822-9B5B0F423F2C}" type="presParOf" srcId="{B1619042-B20A-470E-A986-C5A37E8A6D27}" destId="{85F1352D-6C4F-4335-B2C2-10B390139D1F}" srcOrd="3" destOrd="0" presId="urn:microsoft.com/office/officeart/2005/8/layout/hProcess7"/>
    <dgm:cxn modelId="{3E88EE9F-CC8E-4346-8385-ACEA64FFB03D}" type="presParOf" srcId="{B1619042-B20A-470E-A986-C5A37E8A6D27}" destId="{EE943F5F-8272-4B0B-A1FC-A5896DA53A78}" srcOrd="4" destOrd="0" presId="urn:microsoft.com/office/officeart/2005/8/layout/hProcess7"/>
    <dgm:cxn modelId="{6E0B8F81-2162-4DE2-B103-C84D5ABEC255}" type="presParOf" srcId="{EE943F5F-8272-4B0B-A1FC-A5896DA53A78}" destId="{DF456012-7A2A-4479-BA1B-C9D726A8ECE3}" srcOrd="0" destOrd="0" presId="urn:microsoft.com/office/officeart/2005/8/layout/hProcess7"/>
    <dgm:cxn modelId="{49421657-A4D6-45AC-9B73-6D67C8EA228F}" type="presParOf" srcId="{EE943F5F-8272-4B0B-A1FC-A5896DA53A78}" destId="{48A378C9-F02A-470E-AD9F-E890253273C6}" srcOrd="1" destOrd="0" presId="urn:microsoft.com/office/officeart/2005/8/layout/hProcess7"/>
    <dgm:cxn modelId="{2E9315E0-AEC6-4BA9-AB0A-D79EF412AB2B}" type="presParOf" srcId="{EE943F5F-8272-4B0B-A1FC-A5896DA53A78}" destId="{9889EABD-CBDA-4EE5-BA7F-C132BF7FF1F0}" srcOrd="2" destOrd="0" presId="urn:microsoft.com/office/officeart/2005/8/layout/hProcess7"/>
    <dgm:cxn modelId="{79B31E30-D0E5-4B93-A30B-B30A55F76F54}" type="presParOf" srcId="{B1619042-B20A-470E-A986-C5A37E8A6D27}" destId="{4F90C4D7-8984-42DD-BBAE-CD12FF50F451}" srcOrd="5" destOrd="0" presId="urn:microsoft.com/office/officeart/2005/8/layout/hProcess7"/>
    <dgm:cxn modelId="{66E19310-75B2-4581-9A34-C63BAC6BCAF7}" type="presParOf" srcId="{B1619042-B20A-470E-A986-C5A37E8A6D27}" destId="{70BB83AD-A73B-4D61-904D-DC7E8713B485}" srcOrd="6" destOrd="0" presId="urn:microsoft.com/office/officeart/2005/8/layout/hProcess7"/>
    <dgm:cxn modelId="{A2976A09-A525-4B5C-BB24-3F11E20F5677}" type="presParOf" srcId="{70BB83AD-A73B-4D61-904D-DC7E8713B485}" destId="{1E588B81-701A-4391-88FD-474AD4A5D2AF}" srcOrd="0" destOrd="0" presId="urn:microsoft.com/office/officeart/2005/8/layout/hProcess7"/>
    <dgm:cxn modelId="{A2D6A75F-3EC0-460E-A1A8-F2F9EA4D4243}" type="presParOf" srcId="{70BB83AD-A73B-4D61-904D-DC7E8713B485}" destId="{A1DC54B4-40CF-44FE-AF4B-4D3D75E275C8}" srcOrd="1" destOrd="0" presId="urn:microsoft.com/office/officeart/2005/8/layout/hProcess7"/>
    <dgm:cxn modelId="{F9C93B65-11FA-4932-8AD4-B4B439A344B6}" type="presParOf" srcId="{70BB83AD-A73B-4D61-904D-DC7E8713B485}" destId="{D3522B13-366E-45FC-AFA2-B4FA26460E6B}" srcOrd="2" destOrd="0" presId="urn:microsoft.com/office/officeart/2005/8/layout/hProcess7"/>
    <dgm:cxn modelId="{602AB9C5-8949-49FC-8697-56B95553EC5E}" type="presParOf" srcId="{B1619042-B20A-470E-A986-C5A37E8A6D27}" destId="{F6E796BF-E804-462E-B68A-E26ADEA21F2C}" srcOrd="7" destOrd="0" presId="urn:microsoft.com/office/officeart/2005/8/layout/hProcess7"/>
    <dgm:cxn modelId="{0CC0686B-5556-485D-91D7-C3249A98CB46}" type="presParOf" srcId="{B1619042-B20A-470E-A986-C5A37E8A6D27}" destId="{A9723B26-938E-42AA-84B9-B35E06BEFF0A}" srcOrd="8" destOrd="0" presId="urn:microsoft.com/office/officeart/2005/8/layout/hProcess7"/>
    <dgm:cxn modelId="{9F95EA95-69B3-4137-9079-34883DFFEF3B}" type="presParOf" srcId="{A9723B26-938E-42AA-84B9-B35E06BEFF0A}" destId="{85BEAF0F-FE73-42AC-A27F-1B4E8DCC20F9}" srcOrd="0" destOrd="0" presId="urn:microsoft.com/office/officeart/2005/8/layout/hProcess7"/>
    <dgm:cxn modelId="{D0A1E2F6-F2E6-4858-9330-C8A03450B5A7}" type="presParOf" srcId="{A9723B26-938E-42AA-84B9-B35E06BEFF0A}" destId="{DD29A074-5A60-4C0D-8B64-45D207913CAD}" srcOrd="1" destOrd="0" presId="urn:microsoft.com/office/officeart/2005/8/layout/hProcess7"/>
    <dgm:cxn modelId="{17C60F49-0519-46E0-85FD-0F54D56D1888}" type="presParOf" srcId="{A9723B26-938E-42AA-84B9-B35E06BEFF0A}" destId="{249F2354-8F14-41D9-86F5-BAF55F47EC0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94B78-8CEF-4A59-BF1A-4FE2DD07C587}">
      <dsp:nvSpPr>
        <dsp:cNvPr id="0" name=""/>
        <dsp:cNvSpPr/>
      </dsp:nvSpPr>
      <dsp:spPr>
        <a:xfrm>
          <a:off x="3908811" y="858"/>
          <a:ext cx="1786751" cy="893375"/>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b="1" kern="1200" dirty="0"/>
            <a:t>Ford’s support of fossil fuels </a:t>
          </a:r>
        </a:p>
      </dsp:txBody>
      <dsp:txXfrm>
        <a:off x="3934977" y="27024"/>
        <a:ext cx="1734419" cy="841043"/>
      </dsp:txXfrm>
    </dsp:sp>
    <dsp:sp modelId="{7C5FF6C0-21EB-41F3-85DB-5658BD4B92FC}">
      <dsp:nvSpPr>
        <dsp:cNvPr id="0" name=""/>
        <dsp:cNvSpPr/>
      </dsp:nvSpPr>
      <dsp:spPr>
        <a:xfrm rot="3600000">
          <a:off x="5074427" y="1568478"/>
          <a:ext cx="930386" cy="31268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CA" sz="1400" kern="1200"/>
        </a:p>
      </dsp:txBody>
      <dsp:txXfrm>
        <a:off x="5168231" y="1631014"/>
        <a:ext cx="742778" cy="187609"/>
      </dsp:txXfrm>
    </dsp:sp>
    <dsp:sp modelId="{1938B28C-D308-4606-8062-6916183CB90A}">
      <dsp:nvSpPr>
        <dsp:cNvPr id="0" name=""/>
        <dsp:cNvSpPr/>
      </dsp:nvSpPr>
      <dsp:spPr>
        <a:xfrm>
          <a:off x="5383679" y="2555403"/>
          <a:ext cx="1786751" cy="893375"/>
        </a:xfrm>
        <a:prstGeom prst="roundRect">
          <a:avLst>
            <a:gd name="adj" fmla="val 10000"/>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b="1" kern="1200" dirty="0"/>
            <a:t>Economic model based on growth </a:t>
          </a:r>
        </a:p>
      </dsp:txBody>
      <dsp:txXfrm>
        <a:off x="5409845" y="2581569"/>
        <a:ext cx="1734419" cy="841043"/>
      </dsp:txXfrm>
    </dsp:sp>
    <dsp:sp modelId="{0A841A26-6EF9-4951-AD51-723EB5665609}">
      <dsp:nvSpPr>
        <dsp:cNvPr id="0" name=""/>
        <dsp:cNvSpPr/>
      </dsp:nvSpPr>
      <dsp:spPr>
        <a:xfrm rot="10800000">
          <a:off x="4336994" y="2845750"/>
          <a:ext cx="930386" cy="31268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CA" sz="1400" kern="1200"/>
        </a:p>
      </dsp:txBody>
      <dsp:txXfrm rot="10800000">
        <a:off x="4430798" y="2908286"/>
        <a:ext cx="742778" cy="187609"/>
      </dsp:txXfrm>
    </dsp:sp>
    <dsp:sp modelId="{6F7BA256-44DE-4BC7-B734-081D25680F10}">
      <dsp:nvSpPr>
        <dsp:cNvPr id="0" name=""/>
        <dsp:cNvSpPr/>
      </dsp:nvSpPr>
      <dsp:spPr>
        <a:xfrm>
          <a:off x="2433944" y="2555403"/>
          <a:ext cx="1786751" cy="893375"/>
        </a:xfrm>
        <a:prstGeom prst="roundRect">
          <a:avLst>
            <a:gd name="adj" fmla="val 10000"/>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b="1" kern="1200" dirty="0"/>
            <a:t>Pro business Ideology </a:t>
          </a:r>
        </a:p>
      </dsp:txBody>
      <dsp:txXfrm>
        <a:off x="2460110" y="2581569"/>
        <a:ext cx="1734419" cy="841043"/>
      </dsp:txXfrm>
    </dsp:sp>
    <dsp:sp modelId="{16050938-9784-43B1-8D79-C865ABC08906}">
      <dsp:nvSpPr>
        <dsp:cNvPr id="0" name=""/>
        <dsp:cNvSpPr/>
      </dsp:nvSpPr>
      <dsp:spPr>
        <a:xfrm rot="18000000">
          <a:off x="3599560" y="1568478"/>
          <a:ext cx="930386" cy="31268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CA" sz="1400" kern="1200"/>
        </a:p>
      </dsp:txBody>
      <dsp:txXfrm>
        <a:off x="3693364" y="1631014"/>
        <a:ext cx="742778" cy="1876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750C6-D7DC-49FB-895B-17217CD05DEA}">
      <dsp:nvSpPr>
        <dsp:cNvPr id="0" name=""/>
        <dsp:cNvSpPr/>
      </dsp:nvSpPr>
      <dsp:spPr>
        <a:xfrm>
          <a:off x="3472697" y="224226"/>
          <a:ext cx="2897695" cy="2897695"/>
        </a:xfrm>
        <a:prstGeom prst="pie">
          <a:avLst>
            <a:gd name="adj1" fmla="val 16200000"/>
            <a:gd name="adj2" fmla="val 1800000"/>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kern="1200" dirty="0"/>
            <a:t>Fossil First</a:t>
          </a:r>
        </a:p>
      </dsp:txBody>
      <dsp:txXfrm>
        <a:off x="4999851" y="838262"/>
        <a:ext cx="1034891" cy="862409"/>
      </dsp:txXfrm>
    </dsp:sp>
    <dsp:sp modelId="{70384AF4-F466-41D0-A836-E954D5F1D703}">
      <dsp:nvSpPr>
        <dsp:cNvPr id="0" name=""/>
        <dsp:cNvSpPr/>
      </dsp:nvSpPr>
      <dsp:spPr>
        <a:xfrm>
          <a:off x="3413018" y="327715"/>
          <a:ext cx="2897695" cy="2897695"/>
        </a:xfrm>
        <a:prstGeom prst="pie">
          <a:avLst>
            <a:gd name="adj1" fmla="val 1800000"/>
            <a:gd name="adj2" fmla="val 9000000"/>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kern="1200" dirty="0"/>
            <a:t>Growth First</a:t>
          </a:r>
        </a:p>
      </dsp:txBody>
      <dsp:txXfrm>
        <a:off x="4102945" y="2207768"/>
        <a:ext cx="1552337" cy="758920"/>
      </dsp:txXfrm>
    </dsp:sp>
    <dsp:sp modelId="{4315AADC-A292-4DDF-9C02-EB1B9B96AB50}">
      <dsp:nvSpPr>
        <dsp:cNvPr id="0" name=""/>
        <dsp:cNvSpPr/>
      </dsp:nvSpPr>
      <dsp:spPr>
        <a:xfrm>
          <a:off x="3213337" y="310389"/>
          <a:ext cx="3177700" cy="2725369"/>
        </a:xfrm>
        <a:prstGeom prst="pie">
          <a:avLst>
            <a:gd name="adj1" fmla="val 9000000"/>
            <a:gd name="adj2" fmla="val 16200000"/>
          </a:avLst>
        </a:prstGeom>
        <a:gradFill rotWithShape="0">
          <a:gsLst>
            <a:gs pos="0">
              <a:schemeClr val="tx2">
                <a:lumMod val="40000"/>
                <a:lumOff val="60000"/>
              </a:schemeClr>
            </a:gs>
            <a:gs pos="76992">
              <a:srgbClr val="DBDBDB"/>
            </a:gs>
            <a:gs pos="68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kern="1200" dirty="0"/>
            <a:t>Business First</a:t>
          </a:r>
        </a:p>
      </dsp:txBody>
      <dsp:txXfrm>
        <a:off x="3581420" y="887908"/>
        <a:ext cx="1134892" cy="811122"/>
      </dsp:txXfrm>
    </dsp:sp>
    <dsp:sp modelId="{7E0612B1-7A42-45F3-83B4-E296E0BAC6D4}">
      <dsp:nvSpPr>
        <dsp:cNvPr id="0" name=""/>
        <dsp:cNvSpPr/>
      </dsp:nvSpPr>
      <dsp:spPr>
        <a:xfrm>
          <a:off x="3293555" y="44845"/>
          <a:ext cx="3256458" cy="3256458"/>
        </a:xfrm>
        <a:prstGeom prst="circularArrow">
          <a:avLst>
            <a:gd name="adj1" fmla="val 5085"/>
            <a:gd name="adj2" fmla="val 327528"/>
            <a:gd name="adj3" fmla="val 1472472"/>
            <a:gd name="adj4" fmla="val 16199432"/>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84ACD53-166A-4848-BC77-68EC2E1B36FE}">
      <dsp:nvSpPr>
        <dsp:cNvPr id="0" name=""/>
        <dsp:cNvSpPr/>
      </dsp:nvSpPr>
      <dsp:spPr>
        <a:xfrm>
          <a:off x="3233637" y="148151"/>
          <a:ext cx="3256458" cy="3256458"/>
        </a:xfrm>
        <a:prstGeom prst="circularArrow">
          <a:avLst>
            <a:gd name="adj1" fmla="val 5085"/>
            <a:gd name="adj2" fmla="val 327528"/>
            <a:gd name="adj3" fmla="val 8671970"/>
            <a:gd name="adj4" fmla="val 1800502"/>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A00C7E-D724-4482-BF81-083476FA9A86}">
      <dsp:nvSpPr>
        <dsp:cNvPr id="0" name=""/>
        <dsp:cNvSpPr/>
      </dsp:nvSpPr>
      <dsp:spPr>
        <a:xfrm>
          <a:off x="3171979" y="45915"/>
          <a:ext cx="3256458" cy="3256458"/>
        </a:xfrm>
        <a:prstGeom prst="circularArrow">
          <a:avLst>
            <a:gd name="adj1" fmla="val 5085"/>
            <a:gd name="adj2" fmla="val 327528"/>
            <a:gd name="adj3" fmla="val 15873039"/>
            <a:gd name="adj4" fmla="val 9000000"/>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750C6-D7DC-49FB-895B-17217CD05DEA}">
      <dsp:nvSpPr>
        <dsp:cNvPr id="0" name=""/>
        <dsp:cNvSpPr/>
      </dsp:nvSpPr>
      <dsp:spPr>
        <a:xfrm>
          <a:off x="4072411" y="304712"/>
          <a:ext cx="3937825" cy="3937825"/>
        </a:xfrm>
        <a:prstGeom prst="pie">
          <a:avLst>
            <a:gd name="adj1" fmla="val 16200000"/>
            <a:gd name="adj2" fmla="val 1800000"/>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CA" sz="3300" kern="1200" dirty="0"/>
            <a:t>Fossil First</a:t>
          </a:r>
        </a:p>
      </dsp:txBody>
      <dsp:txXfrm>
        <a:off x="6147738" y="1139156"/>
        <a:ext cx="1406366" cy="1171971"/>
      </dsp:txXfrm>
    </dsp:sp>
    <dsp:sp modelId="{70384AF4-F466-41D0-A836-E954D5F1D703}">
      <dsp:nvSpPr>
        <dsp:cNvPr id="0" name=""/>
        <dsp:cNvSpPr/>
      </dsp:nvSpPr>
      <dsp:spPr>
        <a:xfrm>
          <a:off x="3991310" y="445349"/>
          <a:ext cx="3937825" cy="3937825"/>
        </a:xfrm>
        <a:prstGeom prst="pie">
          <a:avLst>
            <a:gd name="adj1" fmla="val 1800000"/>
            <a:gd name="adj2" fmla="val 9000000"/>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CA" sz="3300" kern="1200" dirty="0"/>
            <a:t>Growth First</a:t>
          </a:r>
        </a:p>
      </dsp:txBody>
      <dsp:txXfrm>
        <a:off x="4928888" y="3000247"/>
        <a:ext cx="2109549" cy="1031335"/>
      </dsp:txXfrm>
    </dsp:sp>
    <dsp:sp modelId="{4315AADC-A292-4DDF-9C02-EB1B9B96AB50}">
      <dsp:nvSpPr>
        <dsp:cNvPr id="0" name=""/>
        <dsp:cNvSpPr/>
      </dsp:nvSpPr>
      <dsp:spPr>
        <a:xfrm>
          <a:off x="3719954" y="421803"/>
          <a:ext cx="4318337" cy="3703642"/>
        </a:xfrm>
        <a:prstGeom prst="pie">
          <a:avLst>
            <a:gd name="adj1" fmla="val 9000000"/>
            <a:gd name="adj2" fmla="val 16200000"/>
          </a:avLst>
        </a:prstGeom>
        <a:gradFill rotWithShape="0">
          <a:gsLst>
            <a:gs pos="0">
              <a:schemeClr val="tx2">
                <a:lumMod val="40000"/>
                <a:lumOff val="60000"/>
              </a:schemeClr>
            </a:gs>
            <a:gs pos="76992">
              <a:srgbClr val="DBDBDB"/>
            </a:gs>
            <a:gs pos="68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CA" sz="3300" kern="1200" dirty="0"/>
            <a:t>Business First</a:t>
          </a:r>
        </a:p>
      </dsp:txBody>
      <dsp:txXfrm>
        <a:off x="4220161" y="1206623"/>
        <a:ext cx="1542263" cy="1102274"/>
      </dsp:txXfrm>
    </dsp:sp>
    <dsp:sp modelId="{7E0612B1-7A42-45F3-83B4-E296E0BAC6D4}">
      <dsp:nvSpPr>
        <dsp:cNvPr id="0" name=""/>
        <dsp:cNvSpPr/>
      </dsp:nvSpPr>
      <dsp:spPr>
        <a:xfrm>
          <a:off x="3828966" y="60942"/>
          <a:ext cx="4425365" cy="4425365"/>
        </a:xfrm>
        <a:prstGeom prst="circularArrow">
          <a:avLst>
            <a:gd name="adj1" fmla="val 5085"/>
            <a:gd name="adj2" fmla="val 327528"/>
            <a:gd name="adj3" fmla="val 1472472"/>
            <a:gd name="adj4" fmla="val 16199432"/>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84ACD53-166A-4848-BC77-68EC2E1B36FE}">
      <dsp:nvSpPr>
        <dsp:cNvPr id="0" name=""/>
        <dsp:cNvSpPr/>
      </dsp:nvSpPr>
      <dsp:spPr>
        <a:xfrm>
          <a:off x="3747540" y="201330"/>
          <a:ext cx="4425365" cy="4425365"/>
        </a:xfrm>
        <a:prstGeom prst="circularArrow">
          <a:avLst>
            <a:gd name="adj1" fmla="val 5085"/>
            <a:gd name="adj2" fmla="val 327528"/>
            <a:gd name="adj3" fmla="val 8671970"/>
            <a:gd name="adj4" fmla="val 1800502"/>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A00C7E-D724-4482-BF81-083476FA9A86}">
      <dsp:nvSpPr>
        <dsp:cNvPr id="0" name=""/>
        <dsp:cNvSpPr/>
      </dsp:nvSpPr>
      <dsp:spPr>
        <a:xfrm>
          <a:off x="3664375" y="62012"/>
          <a:ext cx="4425365" cy="4425365"/>
        </a:xfrm>
        <a:prstGeom prst="circularArrow">
          <a:avLst>
            <a:gd name="adj1" fmla="val 5085"/>
            <a:gd name="adj2" fmla="val 327528"/>
            <a:gd name="adj3" fmla="val 15873039"/>
            <a:gd name="adj4" fmla="val 9000000"/>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750C6-D7DC-49FB-895B-17217CD05DEA}">
      <dsp:nvSpPr>
        <dsp:cNvPr id="0" name=""/>
        <dsp:cNvSpPr/>
      </dsp:nvSpPr>
      <dsp:spPr>
        <a:xfrm>
          <a:off x="4289288" y="304712"/>
          <a:ext cx="3937825" cy="3937825"/>
        </a:xfrm>
        <a:prstGeom prst="pie">
          <a:avLst>
            <a:gd name="adj1" fmla="val 16200000"/>
            <a:gd name="adj2" fmla="val 1800000"/>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CA" sz="3300" kern="1200" dirty="0"/>
            <a:t>Fossil First</a:t>
          </a:r>
        </a:p>
      </dsp:txBody>
      <dsp:txXfrm>
        <a:off x="6364615" y="1139156"/>
        <a:ext cx="1406366" cy="1171971"/>
      </dsp:txXfrm>
    </dsp:sp>
    <dsp:sp modelId="{70384AF4-F466-41D0-A836-E954D5F1D703}">
      <dsp:nvSpPr>
        <dsp:cNvPr id="0" name=""/>
        <dsp:cNvSpPr/>
      </dsp:nvSpPr>
      <dsp:spPr>
        <a:xfrm>
          <a:off x="4208187" y="445349"/>
          <a:ext cx="3937825" cy="3937825"/>
        </a:xfrm>
        <a:prstGeom prst="pie">
          <a:avLst>
            <a:gd name="adj1" fmla="val 1800000"/>
            <a:gd name="adj2" fmla="val 9000000"/>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CA" sz="3300" kern="1200" dirty="0"/>
            <a:t>Growth First</a:t>
          </a:r>
        </a:p>
      </dsp:txBody>
      <dsp:txXfrm>
        <a:off x="5145765" y="3000247"/>
        <a:ext cx="2109549" cy="1031335"/>
      </dsp:txXfrm>
    </dsp:sp>
    <dsp:sp modelId="{4315AADC-A292-4DDF-9C02-EB1B9B96AB50}">
      <dsp:nvSpPr>
        <dsp:cNvPr id="0" name=""/>
        <dsp:cNvSpPr/>
      </dsp:nvSpPr>
      <dsp:spPr>
        <a:xfrm>
          <a:off x="3936831" y="421803"/>
          <a:ext cx="4318337" cy="3703642"/>
        </a:xfrm>
        <a:prstGeom prst="pie">
          <a:avLst>
            <a:gd name="adj1" fmla="val 9000000"/>
            <a:gd name="adj2" fmla="val 16200000"/>
          </a:avLst>
        </a:prstGeom>
        <a:gradFill rotWithShape="0">
          <a:gsLst>
            <a:gs pos="0">
              <a:schemeClr val="tx2">
                <a:lumMod val="40000"/>
                <a:lumOff val="60000"/>
              </a:schemeClr>
            </a:gs>
            <a:gs pos="76992">
              <a:srgbClr val="DBDBDB"/>
            </a:gs>
            <a:gs pos="68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CA" sz="3300" kern="1200" dirty="0"/>
            <a:t>Business First</a:t>
          </a:r>
        </a:p>
      </dsp:txBody>
      <dsp:txXfrm>
        <a:off x="4437038" y="1206623"/>
        <a:ext cx="1542263" cy="1102274"/>
      </dsp:txXfrm>
    </dsp:sp>
    <dsp:sp modelId="{7E0612B1-7A42-45F3-83B4-E296E0BAC6D4}">
      <dsp:nvSpPr>
        <dsp:cNvPr id="0" name=""/>
        <dsp:cNvSpPr/>
      </dsp:nvSpPr>
      <dsp:spPr>
        <a:xfrm>
          <a:off x="4045843" y="60942"/>
          <a:ext cx="4425365" cy="4425365"/>
        </a:xfrm>
        <a:prstGeom prst="circularArrow">
          <a:avLst>
            <a:gd name="adj1" fmla="val 5085"/>
            <a:gd name="adj2" fmla="val 327528"/>
            <a:gd name="adj3" fmla="val 1472472"/>
            <a:gd name="adj4" fmla="val 16199432"/>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84ACD53-166A-4848-BC77-68EC2E1B36FE}">
      <dsp:nvSpPr>
        <dsp:cNvPr id="0" name=""/>
        <dsp:cNvSpPr/>
      </dsp:nvSpPr>
      <dsp:spPr>
        <a:xfrm>
          <a:off x="3964417" y="201330"/>
          <a:ext cx="4425365" cy="4425365"/>
        </a:xfrm>
        <a:prstGeom prst="circularArrow">
          <a:avLst>
            <a:gd name="adj1" fmla="val 5085"/>
            <a:gd name="adj2" fmla="val 327528"/>
            <a:gd name="adj3" fmla="val 8671970"/>
            <a:gd name="adj4" fmla="val 1800502"/>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A00C7E-D724-4482-BF81-083476FA9A86}">
      <dsp:nvSpPr>
        <dsp:cNvPr id="0" name=""/>
        <dsp:cNvSpPr/>
      </dsp:nvSpPr>
      <dsp:spPr>
        <a:xfrm>
          <a:off x="3881252" y="62012"/>
          <a:ext cx="4425365" cy="4425365"/>
        </a:xfrm>
        <a:prstGeom prst="circularArrow">
          <a:avLst>
            <a:gd name="adj1" fmla="val 5085"/>
            <a:gd name="adj2" fmla="val 327528"/>
            <a:gd name="adj3" fmla="val 15873039"/>
            <a:gd name="adj4" fmla="val 9000000"/>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750C6-D7DC-49FB-895B-17217CD05DEA}">
      <dsp:nvSpPr>
        <dsp:cNvPr id="0" name=""/>
        <dsp:cNvSpPr/>
      </dsp:nvSpPr>
      <dsp:spPr>
        <a:xfrm>
          <a:off x="933982" y="224123"/>
          <a:ext cx="2896362" cy="2896362"/>
        </a:xfrm>
        <a:prstGeom prst="pie">
          <a:avLst>
            <a:gd name="adj1" fmla="val 16200000"/>
            <a:gd name="adj2" fmla="val 1800000"/>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CA" sz="2300" kern="1200" dirty="0"/>
            <a:t>Fossil First</a:t>
          </a:r>
        </a:p>
      </dsp:txBody>
      <dsp:txXfrm>
        <a:off x="2460434" y="837876"/>
        <a:ext cx="1034415" cy="862012"/>
      </dsp:txXfrm>
    </dsp:sp>
    <dsp:sp modelId="{70384AF4-F466-41D0-A836-E954D5F1D703}">
      <dsp:nvSpPr>
        <dsp:cNvPr id="0" name=""/>
        <dsp:cNvSpPr/>
      </dsp:nvSpPr>
      <dsp:spPr>
        <a:xfrm>
          <a:off x="874331" y="327564"/>
          <a:ext cx="2896362" cy="2896362"/>
        </a:xfrm>
        <a:prstGeom prst="pie">
          <a:avLst>
            <a:gd name="adj1" fmla="val 1800000"/>
            <a:gd name="adj2" fmla="val 9000000"/>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CA" sz="2300" kern="1200" dirty="0"/>
            <a:t>Business First</a:t>
          </a:r>
        </a:p>
      </dsp:txBody>
      <dsp:txXfrm>
        <a:off x="1563941" y="2206752"/>
        <a:ext cx="1551622" cy="758571"/>
      </dsp:txXfrm>
    </dsp:sp>
    <dsp:sp modelId="{299B9C83-E3C2-4CA5-8CC6-8ECDED11FF42}">
      <dsp:nvSpPr>
        <dsp:cNvPr id="0" name=""/>
        <dsp:cNvSpPr/>
      </dsp:nvSpPr>
      <dsp:spPr>
        <a:xfrm>
          <a:off x="814680" y="224123"/>
          <a:ext cx="2896362" cy="2896362"/>
        </a:xfrm>
        <a:prstGeom prst="pie">
          <a:avLst>
            <a:gd name="adj1" fmla="val 9000000"/>
            <a:gd name="adj2" fmla="val 16200000"/>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CA" sz="2300" kern="1200" dirty="0"/>
            <a:t>Growth First</a:t>
          </a:r>
        </a:p>
      </dsp:txBody>
      <dsp:txXfrm>
        <a:off x="1150175" y="837876"/>
        <a:ext cx="1034415" cy="862012"/>
      </dsp:txXfrm>
    </dsp:sp>
    <dsp:sp modelId="{7E0612B1-7A42-45F3-83B4-E296E0BAC6D4}">
      <dsp:nvSpPr>
        <dsp:cNvPr id="0" name=""/>
        <dsp:cNvSpPr/>
      </dsp:nvSpPr>
      <dsp:spPr>
        <a:xfrm>
          <a:off x="754923" y="44824"/>
          <a:ext cx="3254959" cy="3254959"/>
        </a:xfrm>
        <a:prstGeom prst="circularArrow">
          <a:avLst>
            <a:gd name="adj1" fmla="val 5085"/>
            <a:gd name="adj2" fmla="val 327528"/>
            <a:gd name="adj3" fmla="val 1472472"/>
            <a:gd name="adj4" fmla="val 16199432"/>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84ACD53-166A-4848-BC77-68EC2E1B36FE}">
      <dsp:nvSpPr>
        <dsp:cNvPr id="0" name=""/>
        <dsp:cNvSpPr/>
      </dsp:nvSpPr>
      <dsp:spPr>
        <a:xfrm>
          <a:off x="695032" y="148083"/>
          <a:ext cx="3254959" cy="3254959"/>
        </a:xfrm>
        <a:prstGeom prst="circularArrow">
          <a:avLst>
            <a:gd name="adj1" fmla="val 5085"/>
            <a:gd name="adj2" fmla="val 327528"/>
            <a:gd name="adj3" fmla="val 8671970"/>
            <a:gd name="adj4" fmla="val 1800502"/>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A727080-B3E3-43AB-8B17-C3DBB9962C81}">
      <dsp:nvSpPr>
        <dsp:cNvPr id="0" name=""/>
        <dsp:cNvSpPr/>
      </dsp:nvSpPr>
      <dsp:spPr>
        <a:xfrm>
          <a:off x="635142" y="44824"/>
          <a:ext cx="3254959" cy="3254959"/>
        </a:xfrm>
        <a:prstGeom prst="circularArrow">
          <a:avLst>
            <a:gd name="adj1" fmla="val 5085"/>
            <a:gd name="adj2" fmla="val 327528"/>
            <a:gd name="adj3" fmla="val 15873039"/>
            <a:gd name="adj4" fmla="val 9000000"/>
            <a:gd name="adj5" fmla="val 5932"/>
          </a:avLst>
        </a:prstGeom>
        <a:gradFill rotWithShape="0">
          <a:gsLst>
            <a:gs pos="0">
              <a:schemeClr val="accent3">
                <a:tint val="60000"/>
                <a:hueOff val="0"/>
                <a:satOff val="0"/>
                <a:lumOff val="0"/>
                <a:alphaOff val="0"/>
                <a:tint val="98000"/>
                <a:satMod val="110000"/>
                <a:lumMod val="104000"/>
              </a:schemeClr>
            </a:gs>
            <a:gs pos="69000">
              <a:schemeClr val="accent3">
                <a:tint val="60000"/>
                <a:hueOff val="0"/>
                <a:satOff val="0"/>
                <a:lumOff val="0"/>
                <a:alphaOff val="0"/>
                <a:shade val="88000"/>
                <a:satMod val="130000"/>
                <a:lumMod val="92000"/>
              </a:schemeClr>
            </a:gs>
            <a:gs pos="100000">
              <a:schemeClr val="accent3">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CE3AF-4A79-48C5-96E4-E80F9FAE565B}">
      <dsp:nvSpPr>
        <dsp:cNvPr id="0" name=""/>
        <dsp:cNvSpPr/>
      </dsp:nvSpPr>
      <dsp:spPr>
        <a:xfrm>
          <a:off x="726"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CA" sz="1800" kern="1200" dirty="0"/>
        </a:p>
      </dsp:txBody>
      <dsp:txXfrm rot="16200000">
        <a:off x="-1100825" y="1101552"/>
        <a:ext cx="2828703" cy="625597"/>
      </dsp:txXfrm>
    </dsp:sp>
    <dsp:sp modelId="{2F3FB9E0-849A-47BB-80A4-729269944A6D}">
      <dsp:nvSpPr>
        <dsp:cNvPr id="0" name=""/>
        <dsp:cNvSpPr/>
      </dsp:nvSpPr>
      <dsp:spPr>
        <a:xfrm>
          <a:off x="626324"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0876" rIns="0" bIns="0" numCol="1" spcCol="1270" anchor="t" anchorCtr="0">
          <a:noAutofit/>
        </a:bodyPr>
        <a:lstStyle/>
        <a:p>
          <a:pPr marL="0" lvl="0" indent="0" algn="l" defTabSz="1955800">
            <a:lnSpc>
              <a:spcPct val="90000"/>
            </a:lnSpc>
            <a:spcBef>
              <a:spcPct val="0"/>
            </a:spcBef>
            <a:spcAft>
              <a:spcPct val="35000"/>
            </a:spcAft>
            <a:buNone/>
          </a:pPr>
          <a:r>
            <a:rPr lang="en-CA" sz="4400" kern="1200" dirty="0"/>
            <a:t>Adopt proven climate solutions</a:t>
          </a:r>
        </a:p>
      </dsp:txBody>
      <dsp:txXfrm>
        <a:off x="626324" y="0"/>
        <a:ext cx="2330350" cy="3449638"/>
      </dsp:txXfrm>
    </dsp:sp>
    <dsp:sp modelId="{DF456012-7A2A-4479-BA1B-C9D726A8ECE3}">
      <dsp:nvSpPr>
        <dsp:cNvPr id="0" name=""/>
        <dsp:cNvSpPr/>
      </dsp:nvSpPr>
      <dsp:spPr>
        <a:xfrm>
          <a:off x="3238193"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CA" sz="1800" kern="1200" dirty="0"/>
        </a:p>
      </dsp:txBody>
      <dsp:txXfrm rot="16200000">
        <a:off x="2136640" y="1101552"/>
        <a:ext cx="2828703" cy="625597"/>
      </dsp:txXfrm>
    </dsp:sp>
    <dsp:sp modelId="{83105008-B567-4835-A8AF-871CA600D32B}">
      <dsp:nvSpPr>
        <dsp:cNvPr id="0" name=""/>
        <dsp:cNvSpPr/>
      </dsp:nvSpPr>
      <dsp:spPr>
        <a:xfrm rot="5400000">
          <a:off x="3000241" y="2723975"/>
          <a:ext cx="507184" cy="469198"/>
        </a:xfrm>
        <a:prstGeom prst="flowChartExtract">
          <a:avLst/>
        </a:prstGeom>
        <a:solidFill>
          <a:schemeClr val="lt1">
            <a:hueOff val="0"/>
            <a:satOff val="0"/>
            <a:lumOff val="0"/>
            <a:alphaOff val="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89EABD-CBDA-4EE5-BA7F-C132BF7FF1F0}">
      <dsp:nvSpPr>
        <dsp:cNvPr id="0" name=""/>
        <dsp:cNvSpPr/>
      </dsp:nvSpPr>
      <dsp:spPr>
        <a:xfrm>
          <a:off x="3863791"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0876" rIns="0" bIns="0" numCol="1" spcCol="1270" anchor="t" anchorCtr="0">
          <a:noAutofit/>
        </a:bodyPr>
        <a:lstStyle/>
        <a:p>
          <a:pPr marL="0" lvl="0" indent="0" algn="l" defTabSz="1955800">
            <a:lnSpc>
              <a:spcPct val="90000"/>
            </a:lnSpc>
            <a:spcBef>
              <a:spcPct val="0"/>
            </a:spcBef>
            <a:spcAft>
              <a:spcPct val="35000"/>
            </a:spcAft>
            <a:buNone/>
          </a:pPr>
          <a:r>
            <a:rPr lang="en-CA" sz="4400" kern="1200" dirty="0"/>
            <a:t>Phase out oil and gas</a:t>
          </a:r>
        </a:p>
      </dsp:txBody>
      <dsp:txXfrm>
        <a:off x="3863791" y="0"/>
        <a:ext cx="2330350" cy="3449638"/>
      </dsp:txXfrm>
    </dsp:sp>
    <dsp:sp modelId="{85BEAF0F-FE73-42AC-A27F-1B4E8DCC20F9}">
      <dsp:nvSpPr>
        <dsp:cNvPr id="0" name=""/>
        <dsp:cNvSpPr/>
      </dsp:nvSpPr>
      <dsp:spPr>
        <a:xfrm>
          <a:off x="6475660"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CA" sz="1800" kern="1200" dirty="0"/>
        </a:p>
      </dsp:txBody>
      <dsp:txXfrm rot="16200000">
        <a:off x="5374107" y="1101552"/>
        <a:ext cx="2828703" cy="625597"/>
      </dsp:txXfrm>
    </dsp:sp>
    <dsp:sp modelId="{A1DC54B4-40CF-44FE-AF4B-4D3D75E275C8}">
      <dsp:nvSpPr>
        <dsp:cNvPr id="0" name=""/>
        <dsp:cNvSpPr/>
      </dsp:nvSpPr>
      <dsp:spPr>
        <a:xfrm rot="5400000">
          <a:off x="6237708" y="2723975"/>
          <a:ext cx="507184" cy="469198"/>
        </a:xfrm>
        <a:prstGeom prst="flowChartExtract">
          <a:avLst/>
        </a:prstGeom>
        <a:solidFill>
          <a:schemeClr val="lt1">
            <a:hueOff val="0"/>
            <a:satOff val="0"/>
            <a:lumOff val="0"/>
            <a:alphaOff val="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9F2354-8F14-41D9-86F5-BAF55F47EC07}">
      <dsp:nvSpPr>
        <dsp:cNvPr id="0" name=""/>
        <dsp:cNvSpPr/>
      </dsp:nvSpPr>
      <dsp:spPr>
        <a:xfrm>
          <a:off x="7101258"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0876" rIns="0" bIns="0" numCol="1" spcCol="1270" anchor="t" anchorCtr="0">
          <a:noAutofit/>
        </a:bodyPr>
        <a:lstStyle/>
        <a:p>
          <a:pPr marL="0" lvl="0" indent="0" algn="l" defTabSz="1955800">
            <a:lnSpc>
              <a:spcPct val="90000"/>
            </a:lnSpc>
            <a:spcBef>
              <a:spcPct val="0"/>
            </a:spcBef>
            <a:spcAft>
              <a:spcPct val="35000"/>
            </a:spcAft>
            <a:buNone/>
          </a:pPr>
          <a:r>
            <a:rPr lang="en-CA" sz="4400" kern="1200" dirty="0"/>
            <a:t>Transform  the economic model</a:t>
          </a:r>
        </a:p>
      </dsp:txBody>
      <dsp:txXfrm>
        <a:off x="7101258" y="0"/>
        <a:ext cx="2330350" cy="34496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CE3AF-4A79-48C5-96E4-E80F9FAE565B}">
      <dsp:nvSpPr>
        <dsp:cNvPr id="0" name=""/>
        <dsp:cNvSpPr/>
      </dsp:nvSpPr>
      <dsp:spPr>
        <a:xfrm>
          <a:off x="726"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CA" sz="1800" kern="1200" dirty="0"/>
        </a:p>
      </dsp:txBody>
      <dsp:txXfrm rot="16200000">
        <a:off x="-1100825" y="1101552"/>
        <a:ext cx="2828703" cy="625597"/>
      </dsp:txXfrm>
    </dsp:sp>
    <dsp:sp modelId="{2F3FB9E0-849A-47BB-80A4-729269944A6D}">
      <dsp:nvSpPr>
        <dsp:cNvPr id="0" name=""/>
        <dsp:cNvSpPr/>
      </dsp:nvSpPr>
      <dsp:spPr>
        <a:xfrm>
          <a:off x="626324"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1450" rIns="0" bIns="0" numCol="1" spcCol="1270" anchor="t" anchorCtr="0">
          <a:noAutofit/>
        </a:bodyPr>
        <a:lstStyle/>
        <a:p>
          <a:pPr marL="0" lvl="0" indent="0" algn="l" defTabSz="2222500">
            <a:lnSpc>
              <a:spcPct val="90000"/>
            </a:lnSpc>
            <a:spcBef>
              <a:spcPct val="0"/>
            </a:spcBef>
            <a:spcAft>
              <a:spcPct val="35000"/>
            </a:spcAft>
            <a:buNone/>
          </a:pPr>
          <a:r>
            <a:rPr lang="en-CA" sz="5000" kern="1200" dirty="0"/>
            <a:t>Adopt proven climate solutions</a:t>
          </a:r>
        </a:p>
      </dsp:txBody>
      <dsp:txXfrm>
        <a:off x="626324" y="0"/>
        <a:ext cx="2330350" cy="3449638"/>
      </dsp:txXfrm>
    </dsp:sp>
    <dsp:sp modelId="{DF456012-7A2A-4479-BA1B-C9D726A8ECE3}">
      <dsp:nvSpPr>
        <dsp:cNvPr id="0" name=""/>
        <dsp:cNvSpPr/>
      </dsp:nvSpPr>
      <dsp:spPr>
        <a:xfrm>
          <a:off x="3245137"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CA" sz="1800" kern="1200" dirty="0"/>
            <a:t>n</a:t>
          </a:r>
        </a:p>
      </dsp:txBody>
      <dsp:txXfrm rot="16200000">
        <a:off x="2143585" y="1101552"/>
        <a:ext cx="2828703" cy="625597"/>
      </dsp:txXfrm>
    </dsp:sp>
    <dsp:sp modelId="{83105008-B567-4835-A8AF-871CA600D32B}">
      <dsp:nvSpPr>
        <dsp:cNvPr id="0" name=""/>
        <dsp:cNvSpPr/>
      </dsp:nvSpPr>
      <dsp:spPr>
        <a:xfrm rot="5400000">
          <a:off x="3000241" y="2723975"/>
          <a:ext cx="507184" cy="469198"/>
        </a:xfrm>
        <a:prstGeom prst="flowChartExtract">
          <a:avLst/>
        </a:prstGeom>
        <a:solidFill>
          <a:schemeClr val="lt1">
            <a:hueOff val="0"/>
            <a:satOff val="0"/>
            <a:lumOff val="0"/>
            <a:alphaOff val="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89EABD-CBDA-4EE5-BA7F-C132BF7FF1F0}">
      <dsp:nvSpPr>
        <dsp:cNvPr id="0" name=""/>
        <dsp:cNvSpPr/>
      </dsp:nvSpPr>
      <dsp:spPr>
        <a:xfrm>
          <a:off x="3870735"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1450" rIns="0" bIns="0" numCol="1" spcCol="1270" anchor="t" anchorCtr="0">
          <a:noAutofit/>
        </a:bodyPr>
        <a:lstStyle/>
        <a:p>
          <a:pPr marL="0" lvl="0" indent="0" algn="l" defTabSz="2222500">
            <a:lnSpc>
              <a:spcPct val="90000"/>
            </a:lnSpc>
            <a:spcBef>
              <a:spcPct val="0"/>
            </a:spcBef>
            <a:spcAft>
              <a:spcPct val="35000"/>
            </a:spcAft>
            <a:buNone/>
          </a:pPr>
          <a:endParaRPr lang="en-CA" sz="5000" kern="1200" dirty="0"/>
        </a:p>
      </dsp:txBody>
      <dsp:txXfrm>
        <a:off x="3870735" y="0"/>
        <a:ext cx="2330350" cy="3449638"/>
      </dsp:txXfrm>
    </dsp:sp>
    <dsp:sp modelId="{85BEAF0F-FE73-42AC-A27F-1B4E8DCC20F9}">
      <dsp:nvSpPr>
        <dsp:cNvPr id="0" name=""/>
        <dsp:cNvSpPr/>
      </dsp:nvSpPr>
      <dsp:spPr>
        <a:xfrm>
          <a:off x="6475660"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CA" sz="1800" kern="1200" dirty="0"/>
        </a:p>
      </dsp:txBody>
      <dsp:txXfrm rot="16200000">
        <a:off x="5374107" y="1101552"/>
        <a:ext cx="2828703" cy="625597"/>
      </dsp:txXfrm>
    </dsp:sp>
    <dsp:sp modelId="{A1DC54B4-40CF-44FE-AF4B-4D3D75E275C8}">
      <dsp:nvSpPr>
        <dsp:cNvPr id="0" name=""/>
        <dsp:cNvSpPr/>
      </dsp:nvSpPr>
      <dsp:spPr>
        <a:xfrm rot="5400000">
          <a:off x="6237708" y="2723975"/>
          <a:ext cx="507184" cy="469198"/>
        </a:xfrm>
        <a:prstGeom prst="flowChartExtract">
          <a:avLst/>
        </a:prstGeom>
        <a:solidFill>
          <a:schemeClr val="lt1">
            <a:hueOff val="0"/>
            <a:satOff val="0"/>
            <a:lumOff val="0"/>
            <a:alphaOff val="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9F2354-8F14-41D9-86F5-BAF55F47EC07}">
      <dsp:nvSpPr>
        <dsp:cNvPr id="0" name=""/>
        <dsp:cNvSpPr/>
      </dsp:nvSpPr>
      <dsp:spPr>
        <a:xfrm>
          <a:off x="7101258"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1450" rIns="0" bIns="0" numCol="1" spcCol="1270" anchor="t" anchorCtr="0">
          <a:noAutofit/>
        </a:bodyPr>
        <a:lstStyle/>
        <a:p>
          <a:pPr marL="0" lvl="0" indent="0" algn="l" defTabSz="2222500">
            <a:lnSpc>
              <a:spcPct val="90000"/>
            </a:lnSpc>
            <a:spcBef>
              <a:spcPct val="0"/>
            </a:spcBef>
            <a:spcAft>
              <a:spcPct val="35000"/>
            </a:spcAft>
            <a:buNone/>
          </a:pPr>
          <a:endParaRPr lang="en-CA" sz="5000" kern="1200" dirty="0"/>
        </a:p>
      </dsp:txBody>
      <dsp:txXfrm>
        <a:off x="7101258" y="0"/>
        <a:ext cx="2330350" cy="34496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CE3AF-4A79-48C5-96E4-E80F9FAE565B}">
      <dsp:nvSpPr>
        <dsp:cNvPr id="0" name=""/>
        <dsp:cNvSpPr/>
      </dsp:nvSpPr>
      <dsp:spPr>
        <a:xfrm>
          <a:off x="726"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CA" sz="1800" kern="1200" dirty="0"/>
        </a:p>
      </dsp:txBody>
      <dsp:txXfrm rot="16200000">
        <a:off x="-1100825" y="1101552"/>
        <a:ext cx="2828703" cy="625597"/>
      </dsp:txXfrm>
    </dsp:sp>
    <dsp:sp modelId="{2F3FB9E0-849A-47BB-80A4-729269944A6D}">
      <dsp:nvSpPr>
        <dsp:cNvPr id="0" name=""/>
        <dsp:cNvSpPr/>
      </dsp:nvSpPr>
      <dsp:spPr>
        <a:xfrm>
          <a:off x="626324"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12598" rIns="0" bIns="0" numCol="1" spcCol="1270" anchor="t" anchorCtr="0">
          <a:noAutofit/>
        </a:bodyPr>
        <a:lstStyle/>
        <a:p>
          <a:pPr marL="0" lvl="0" indent="0" algn="l" defTabSz="2755900">
            <a:lnSpc>
              <a:spcPct val="90000"/>
            </a:lnSpc>
            <a:spcBef>
              <a:spcPct val="0"/>
            </a:spcBef>
            <a:spcAft>
              <a:spcPct val="35000"/>
            </a:spcAft>
            <a:buNone/>
          </a:pPr>
          <a:r>
            <a:rPr lang="en-CA" sz="6200" kern="1200" dirty="0"/>
            <a:t>Phase out oil and gas</a:t>
          </a:r>
        </a:p>
      </dsp:txBody>
      <dsp:txXfrm>
        <a:off x="626324" y="0"/>
        <a:ext cx="2330350" cy="3449638"/>
      </dsp:txXfrm>
    </dsp:sp>
    <dsp:sp modelId="{DF456012-7A2A-4479-BA1B-C9D726A8ECE3}">
      <dsp:nvSpPr>
        <dsp:cNvPr id="0" name=""/>
        <dsp:cNvSpPr/>
      </dsp:nvSpPr>
      <dsp:spPr>
        <a:xfrm>
          <a:off x="3238193"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CA" sz="1800" kern="1200" dirty="0"/>
        </a:p>
      </dsp:txBody>
      <dsp:txXfrm rot="16200000">
        <a:off x="2136640" y="1101552"/>
        <a:ext cx="2828703" cy="625597"/>
      </dsp:txXfrm>
    </dsp:sp>
    <dsp:sp modelId="{83105008-B567-4835-A8AF-871CA600D32B}">
      <dsp:nvSpPr>
        <dsp:cNvPr id="0" name=""/>
        <dsp:cNvSpPr/>
      </dsp:nvSpPr>
      <dsp:spPr>
        <a:xfrm rot="5400000">
          <a:off x="3000241" y="2723975"/>
          <a:ext cx="507184" cy="469198"/>
        </a:xfrm>
        <a:prstGeom prst="flowChartExtract">
          <a:avLst/>
        </a:prstGeom>
        <a:solidFill>
          <a:schemeClr val="lt1">
            <a:hueOff val="0"/>
            <a:satOff val="0"/>
            <a:lumOff val="0"/>
            <a:alphaOff val="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89EABD-CBDA-4EE5-BA7F-C132BF7FF1F0}">
      <dsp:nvSpPr>
        <dsp:cNvPr id="0" name=""/>
        <dsp:cNvSpPr/>
      </dsp:nvSpPr>
      <dsp:spPr>
        <a:xfrm>
          <a:off x="3863791"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12598" rIns="0" bIns="0" numCol="1" spcCol="1270" anchor="t" anchorCtr="0">
          <a:noAutofit/>
        </a:bodyPr>
        <a:lstStyle/>
        <a:p>
          <a:pPr marL="0" lvl="0" indent="0" algn="l" defTabSz="2755900">
            <a:lnSpc>
              <a:spcPct val="90000"/>
            </a:lnSpc>
            <a:spcBef>
              <a:spcPct val="0"/>
            </a:spcBef>
            <a:spcAft>
              <a:spcPct val="35000"/>
            </a:spcAft>
            <a:buNone/>
          </a:pPr>
          <a:endParaRPr lang="en-CA" sz="6200" kern="1200" dirty="0"/>
        </a:p>
      </dsp:txBody>
      <dsp:txXfrm>
        <a:off x="3863791" y="0"/>
        <a:ext cx="2330350" cy="3449638"/>
      </dsp:txXfrm>
    </dsp:sp>
    <dsp:sp modelId="{85BEAF0F-FE73-42AC-A27F-1B4E8DCC20F9}">
      <dsp:nvSpPr>
        <dsp:cNvPr id="0" name=""/>
        <dsp:cNvSpPr/>
      </dsp:nvSpPr>
      <dsp:spPr>
        <a:xfrm>
          <a:off x="6475660"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CA" sz="1800" kern="1200" dirty="0"/>
        </a:p>
      </dsp:txBody>
      <dsp:txXfrm rot="16200000">
        <a:off x="5374107" y="1101552"/>
        <a:ext cx="2828703" cy="625597"/>
      </dsp:txXfrm>
    </dsp:sp>
    <dsp:sp modelId="{A1DC54B4-40CF-44FE-AF4B-4D3D75E275C8}">
      <dsp:nvSpPr>
        <dsp:cNvPr id="0" name=""/>
        <dsp:cNvSpPr/>
      </dsp:nvSpPr>
      <dsp:spPr>
        <a:xfrm rot="5400000">
          <a:off x="6237708" y="2723975"/>
          <a:ext cx="507184" cy="469198"/>
        </a:xfrm>
        <a:prstGeom prst="flowChartExtract">
          <a:avLst/>
        </a:prstGeom>
        <a:solidFill>
          <a:schemeClr val="lt1">
            <a:hueOff val="0"/>
            <a:satOff val="0"/>
            <a:lumOff val="0"/>
            <a:alphaOff val="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9F2354-8F14-41D9-86F5-BAF55F47EC07}">
      <dsp:nvSpPr>
        <dsp:cNvPr id="0" name=""/>
        <dsp:cNvSpPr/>
      </dsp:nvSpPr>
      <dsp:spPr>
        <a:xfrm>
          <a:off x="7101258"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12598" rIns="0" bIns="0" numCol="1" spcCol="1270" anchor="t" anchorCtr="0">
          <a:noAutofit/>
        </a:bodyPr>
        <a:lstStyle/>
        <a:p>
          <a:pPr marL="0" lvl="0" indent="0" algn="l" defTabSz="2755900">
            <a:lnSpc>
              <a:spcPct val="90000"/>
            </a:lnSpc>
            <a:spcBef>
              <a:spcPct val="0"/>
            </a:spcBef>
            <a:spcAft>
              <a:spcPct val="35000"/>
            </a:spcAft>
            <a:buNone/>
          </a:pPr>
          <a:endParaRPr lang="en-CA" sz="6200" kern="1200" dirty="0"/>
        </a:p>
      </dsp:txBody>
      <dsp:txXfrm>
        <a:off x="7101258" y="0"/>
        <a:ext cx="2330350" cy="34496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CE3AF-4A79-48C5-96E4-E80F9FAE565B}">
      <dsp:nvSpPr>
        <dsp:cNvPr id="0" name=""/>
        <dsp:cNvSpPr/>
      </dsp:nvSpPr>
      <dsp:spPr>
        <a:xfrm>
          <a:off x="726"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CA" sz="1800" kern="1200" dirty="0"/>
        </a:p>
      </dsp:txBody>
      <dsp:txXfrm rot="16200000">
        <a:off x="-1100825" y="1101552"/>
        <a:ext cx="2828703" cy="625597"/>
      </dsp:txXfrm>
    </dsp:sp>
    <dsp:sp modelId="{2F3FB9E0-849A-47BB-80A4-729269944A6D}">
      <dsp:nvSpPr>
        <dsp:cNvPr id="0" name=""/>
        <dsp:cNvSpPr/>
      </dsp:nvSpPr>
      <dsp:spPr>
        <a:xfrm>
          <a:off x="626324"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0876" rIns="0" bIns="0" numCol="1" spcCol="1270" anchor="t" anchorCtr="0">
          <a:noAutofit/>
        </a:bodyPr>
        <a:lstStyle/>
        <a:p>
          <a:pPr marL="0" lvl="0" indent="0" algn="l" defTabSz="1955800">
            <a:lnSpc>
              <a:spcPct val="90000"/>
            </a:lnSpc>
            <a:spcBef>
              <a:spcPct val="0"/>
            </a:spcBef>
            <a:spcAft>
              <a:spcPct val="35000"/>
            </a:spcAft>
            <a:buNone/>
          </a:pPr>
          <a:r>
            <a:rPr lang="en-CA" sz="4400" kern="1200" dirty="0"/>
            <a:t>Transform  the economic model</a:t>
          </a:r>
        </a:p>
      </dsp:txBody>
      <dsp:txXfrm>
        <a:off x="626324" y="0"/>
        <a:ext cx="2330350" cy="3449638"/>
      </dsp:txXfrm>
    </dsp:sp>
    <dsp:sp modelId="{DF456012-7A2A-4479-BA1B-C9D726A8ECE3}">
      <dsp:nvSpPr>
        <dsp:cNvPr id="0" name=""/>
        <dsp:cNvSpPr/>
      </dsp:nvSpPr>
      <dsp:spPr>
        <a:xfrm>
          <a:off x="3207914"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CA" sz="1800" kern="1200" dirty="0"/>
        </a:p>
      </dsp:txBody>
      <dsp:txXfrm rot="16200000">
        <a:off x="2106362" y="1101552"/>
        <a:ext cx="2828703" cy="625597"/>
      </dsp:txXfrm>
    </dsp:sp>
    <dsp:sp modelId="{83105008-B567-4835-A8AF-871CA600D32B}">
      <dsp:nvSpPr>
        <dsp:cNvPr id="0" name=""/>
        <dsp:cNvSpPr/>
      </dsp:nvSpPr>
      <dsp:spPr>
        <a:xfrm rot="5400000">
          <a:off x="3000241" y="2723975"/>
          <a:ext cx="507184" cy="469198"/>
        </a:xfrm>
        <a:prstGeom prst="flowChartExtract">
          <a:avLst/>
        </a:prstGeom>
        <a:solidFill>
          <a:schemeClr val="lt1">
            <a:hueOff val="0"/>
            <a:satOff val="0"/>
            <a:lumOff val="0"/>
            <a:alphaOff val="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89EABD-CBDA-4EE5-BA7F-C132BF7FF1F0}">
      <dsp:nvSpPr>
        <dsp:cNvPr id="0" name=""/>
        <dsp:cNvSpPr/>
      </dsp:nvSpPr>
      <dsp:spPr>
        <a:xfrm>
          <a:off x="3833512"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0876" rIns="0" bIns="0" numCol="1" spcCol="1270" anchor="t" anchorCtr="0">
          <a:noAutofit/>
        </a:bodyPr>
        <a:lstStyle/>
        <a:p>
          <a:pPr marL="0" lvl="0" indent="0" algn="l" defTabSz="1955800">
            <a:lnSpc>
              <a:spcPct val="90000"/>
            </a:lnSpc>
            <a:spcBef>
              <a:spcPct val="0"/>
            </a:spcBef>
            <a:spcAft>
              <a:spcPct val="35000"/>
            </a:spcAft>
            <a:buNone/>
          </a:pPr>
          <a:endParaRPr lang="en-CA" sz="4400" kern="1200" dirty="0"/>
        </a:p>
      </dsp:txBody>
      <dsp:txXfrm>
        <a:off x="3833512" y="0"/>
        <a:ext cx="2330350" cy="3449638"/>
      </dsp:txXfrm>
    </dsp:sp>
    <dsp:sp modelId="{85BEAF0F-FE73-42AC-A27F-1B4E8DCC20F9}">
      <dsp:nvSpPr>
        <dsp:cNvPr id="0" name=""/>
        <dsp:cNvSpPr/>
      </dsp:nvSpPr>
      <dsp:spPr>
        <a:xfrm>
          <a:off x="6475660" y="0"/>
          <a:ext cx="3127987" cy="3449638"/>
        </a:xfrm>
        <a:prstGeom prst="roundRect">
          <a:avLst>
            <a:gd name="adj" fmla="val 5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CA" sz="1800" kern="1200" dirty="0"/>
        </a:p>
      </dsp:txBody>
      <dsp:txXfrm rot="16200000">
        <a:off x="5374107" y="1101552"/>
        <a:ext cx="2828703" cy="625597"/>
      </dsp:txXfrm>
    </dsp:sp>
    <dsp:sp modelId="{A1DC54B4-40CF-44FE-AF4B-4D3D75E275C8}">
      <dsp:nvSpPr>
        <dsp:cNvPr id="0" name=""/>
        <dsp:cNvSpPr/>
      </dsp:nvSpPr>
      <dsp:spPr>
        <a:xfrm rot="5400000">
          <a:off x="6237708" y="2723975"/>
          <a:ext cx="507184" cy="469198"/>
        </a:xfrm>
        <a:prstGeom prst="flowChartExtract">
          <a:avLst/>
        </a:prstGeom>
        <a:solidFill>
          <a:schemeClr val="lt1">
            <a:hueOff val="0"/>
            <a:satOff val="0"/>
            <a:lumOff val="0"/>
            <a:alphaOff val="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9F2354-8F14-41D9-86F5-BAF55F47EC07}">
      <dsp:nvSpPr>
        <dsp:cNvPr id="0" name=""/>
        <dsp:cNvSpPr/>
      </dsp:nvSpPr>
      <dsp:spPr>
        <a:xfrm>
          <a:off x="7101258" y="0"/>
          <a:ext cx="2330350" cy="34496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0876" rIns="0" bIns="0" numCol="1" spcCol="1270" anchor="t" anchorCtr="0">
          <a:noAutofit/>
        </a:bodyPr>
        <a:lstStyle/>
        <a:p>
          <a:pPr marL="0" lvl="0" indent="0" algn="l" defTabSz="1955800">
            <a:lnSpc>
              <a:spcPct val="90000"/>
            </a:lnSpc>
            <a:spcBef>
              <a:spcPct val="0"/>
            </a:spcBef>
            <a:spcAft>
              <a:spcPct val="35000"/>
            </a:spcAft>
            <a:buNone/>
          </a:pPr>
          <a:endParaRPr lang="en-CA" sz="4400" kern="1200" dirty="0"/>
        </a:p>
      </dsp:txBody>
      <dsp:txXfrm>
        <a:off x="7101258" y="0"/>
        <a:ext cx="2330350" cy="344963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3.png"/></Relationships>
</file>

<file path=ppt/drawings/drawing1.xml><?xml version="1.0" encoding="utf-8"?>
<c:userShapes xmlns:c="http://schemas.openxmlformats.org/drawingml/2006/chart">
  <cdr:relSizeAnchor xmlns:cdr="http://schemas.openxmlformats.org/drawingml/2006/chartDrawing">
    <cdr:from>
      <cdr:x>0.65895</cdr:x>
      <cdr:y>0.39389</cdr:y>
    </cdr:from>
    <cdr:to>
      <cdr:x>0.91207</cdr:x>
      <cdr:y>0.66707</cdr:y>
    </cdr:to>
    <cdr:sp macro="" textlink="">
      <cdr:nvSpPr>
        <cdr:cNvPr id="2" name="TextBox 1">
          <a:extLst xmlns:a="http://schemas.openxmlformats.org/drawingml/2006/main">
            <a:ext uri="{FF2B5EF4-FFF2-40B4-BE49-F238E27FC236}">
              <a16:creationId xmlns:a16="http://schemas.microsoft.com/office/drawing/2014/main" id="{D524D0A6-FA24-43C7-A9B0-EE50E2EC4518}"/>
            </a:ext>
          </a:extLst>
        </cdr:cNvPr>
        <cdr:cNvSpPr txBox="1"/>
      </cdr:nvSpPr>
      <cdr:spPr>
        <a:xfrm xmlns:a="http://schemas.openxmlformats.org/drawingml/2006/main">
          <a:off x="7141581" y="2152891"/>
          <a:ext cx="2743200" cy="14931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dirty="0"/>
        </a:p>
      </cdr:txBody>
    </cdr:sp>
  </cdr:relSizeAnchor>
  <cdr:relSizeAnchor xmlns:cdr="http://schemas.openxmlformats.org/drawingml/2006/chartDrawing">
    <cdr:from>
      <cdr:x>0.24457</cdr:x>
      <cdr:y>0.75813</cdr:y>
    </cdr:from>
    <cdr:to>
      <cdr:x>0.58313</cdr:x>
      <cdr:y>0.81677</cdr:y>
    </cdr:to>
    <cdr:sp macro="" textlink="">
      <cdr:nvSpPr>
        <cdr:cNvPr id="3" name="TextBox 2">
          <a:extLst xmlns:a="http://schemas.openxmlformats.org/drawingml/2006/main">
            <a:ext uri="{FF2B5EF4-FFF2-40B4-BE49-F238E27FC236}">
              <a16:creationId xmlns:a16="http://schemas.microsoft.com/office/drawing/2014/main" id="{7B9522C0-D25A-483D-A340-0D94669506C6}"/>
            </a:ext>
          </a:extLst>
        </cdr:cNvPr>
        <cdr:cNvSpPr txBox="1"/>
      </cdr:nvSpPr>
      <cdr:spPr>
        <a:xfrm xmlns:a="http://schemas.openxmlformats.org/drawingml/2006/main">
          <a:off x="2650604" y="4143737"/>
          <a:ext cx="3669174" cy="320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800" dirty="0"/>
            <a:t>Emission performance standards</a:t>
          </a:r>
        </a:p>
      </cdr:txBody>
    </cdr:sp>
  </cdr:relSizeAnchor>
  <cdr:relSizeAnchor xmlns:cdr="http://schemas.openxmlformats.org/drawingml/2006/chartDrawing">
    <cdr:from>
      <cdr:x>0.21574</cdr:x>
      <cdr:y>0.78989</cdr:y>
    </cdr:from>
    <cdr:to>
      <cdr:x>0.25418</cdr:x>
      <cdr:y>0.78989</cdr:y>
    </cdr:to>
    <cdr:cxnSp macro="">
      <cdr:nvCxnSpPr>
        <cdr:cNvPr id="5" name="Straight Arrow Connector 4">
          <a:extLst xmlns:a="http://schemas.openxmlformats.org/drawingml/2006/main">
            <a:ext uri="{FF2B5EF4-FFF2-40B4-BE49-F238E27FC236}">
              <a16:creationId xmlns:a16="http://schemas.microsoft.com/office/drawing/2014/main" id="{B419C0D1-3869-4C2F-9FB7-E3B81BFAE844}"/>
            </a:ext>
          </a:extLst>
        </cdr:cNvPr>
        <cdr:cNvCxnSpPr/>
      </cdr:nvCxnSpPr>
      <cdr:spPr>
        <a:xfrm xmlns:a="http://schemas.openxmlformats.org/drawingml/2006/main" flipH="1">
          <a:off x="2338087" y="4317357"/>
          <a:ext cx="416689"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0.25472</cdr:x>
      <cdr:y>0.65224</cdr:y>
    </cdr:from>
    <cdr:to>
      <cdr:x>0.49448</cdr:x>
      <cdr:y>0.71981</cdr:y>
    </cdr:to>
    <cdr:sp macro="" textlink="">
      <cdr:nvSpPr>
        <cdr:cNvPr id="6" name="TextBox 5">
          <a:extLst xmlns:a="http://schemas.openxmlformats.org/drawingml/2006/main">
            <a:ext uri="{FF2B5EF4-FFF2-40B4-BE49-F238E27FC236}">
              <a16:creationId xmlns:a16="http://schemas.microsoft.com/office/drawing/2014/main" id="{361A052B-51F8-42FD-A25D-4C0625D631F3}"/>
            </a:ext>
          </a:extLst>
        </cdr:cNvPr>
        <cdr:cNvSpPr txBox="1"/>
      </cdr:nvSpPr>
      <cdr:spPr>
        <a:xfrm xmlns:a="http://schemas.openxmlformats.org/drawingml/2006/main">
          <a:off x="2760561" y="3565003"/>
          <a:ext cx="2598518"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800" dirty="0"/>
            <a:t>Clean fuels</a:t>
          </a:r>
        </a:p>
      </cdr:txBody>
    </cdr:sp>
  </cdr:relSizeAnchor>
  <cdr:relSizeAnchor xmlns:cdr="http://schemas.openxmlformats.org/drawingml/2006/chartDrawing">
    <cdr:from>
      <cdr:x>0.21947</cdr:x>
      <cdr:y>0.68824</cdr:y>
    </cdr:from>
    <cdr:to>
      <cdr:x>0.26326</cdr:x>
      <cdr:y>0.68824</cdr:y>
    </cdr:to>
    <cdr:cxnSp macro="">
      <cdr:nvCxnSpPr>
        <cdr:cNvPr id="8" name="Straight Arrow Connector 7">
          <a:extLst xmlns:a="http://schemas.openxmlformats.org/drawingml/2006/main">
            <a:ext uri="{FF2B5EF4-FFF2-40B4-BE49-F238E27FC236}">
              <a16:creationId xmlns:a16="http://schemas.microsoft.com/office/drawing/2014/main" id="{13225635-59AC-455E-BC21-E8D7CA6F6B1C}"/>
            </a:ext>
          </a:extLst>
        </cdr:cNvPr>
        <cdr:cNvCxnSpPr/>
      </cdr:nvCxnSpPr>
      <cdr:spPr>
        <a:xfrm xmlns:a="http://schemas.openxmlformats.org/drawingml/2006/main" flipH="1">
          <a:off x="2378597" y="3761772"/>
          <a:ext cx="474562"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0.24457</cdr:x>
      <cdr:y>0.51883</cdr:y>
    </cdr:from>
    <cdr:to>
      <cdr:x>0.52759</cdr:x>
      <cdr:y>0.60407</cdr:y>
    </cdr:to>
    <cdr:sp macro="" textlink="">
      <cdr:nvSpPr>
        <cdr:cNvPr id="9" name="TextBox 8">
          <a:extLst xmlns:a="http://schemas.openxmlformats.org/drawingml/2006/main">
            <a:ext uri="{FF2B5EF4-FFF2-40B4-BE49-F238E27FC236}">
              <a16:creationId xmlns:a16="http://schemas.microsoft.com/office/drawing/2014/main" id="{23C460DE-5551-4F3E-82DF-892B19E52839}"/>
            </a:ext>
          </a:extLst>
        </cdr:cNvPr>
        <cdr:cNvSpPr txBox="1"/>
      </cdr:nvSpPr>
      <cdr:spPr>
        <a:xfrm xmlns:a="http://schemas.openxmlformats.org/drawingml/2006/main">
          <a:off x="2650604" y="2835798"/>
          <a:ext cx="3067291" cy="4658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800" dirty="0"/>
            <a:t>Fed. Clean fuel standards</a:t>
          </a:r>
        </a:p>
      </cdr:txBody>
    </cdr:sp>
  </cdr:relSizeAnchor>
  <cdr:relSizeAnchor xmlns:cdr="http://schemas.openxmlformats.org/drawingml/2006/chartDrawing">
    <cdr:from>
      <cdr:x>0.22001</cdr:x>
      <cdr:y>0.56118</cdr:y>
    </cdr:from>
    <cdr:to>
      <cdr:x>0.25525</cdr:x>
      <cdr:y>0.56118</cdr:y>
    </cdr:to>
    <cdr:cxnSp macro="">
      <cdr:nvCxnSpPr>
        <cdr:cNvPr id="11" name="Straight Arrow Connector 10">
          <a:extLst xmlns:a="http://schemas.openxmlformats.org/drawingml/2006/main">
            <a:ext uri="{FF2B5EF4-FFF2-40B4-BE49-F238E27FC236}">
              <a16:creationId xmlns:a16="http://schemas.microsoft.com/office/drawing/2014/main" id="{0CAB0BD8-B307-4DEF-B830-8D906526CF7A}"/>
            </a:ext>
          </a:extLst>
        </cdr:cNvPr>
        <cdr:cNvCxnSpPr/>
      </cdr:nvCxnSpPr>
      <cdr:spPr>
        <a:xfrm xmlns:a="http://schemas.openxmlformats.org/drawingml/2006/main" flipH="1">
          <a:off x="2384385" y="3067291"/>
          <a:ext cx="381964"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0.38341</cdr:x>
      <cdr:y>0.33606</cdr:y>
    </cdr:from>
    <cdr:to>
      <cdr:x>0.68459</cdr:x>
      <cdr:y>0.38688</cdr:y>
    </cdr:to>
    <cdr:sp macro="" textlink="">
      <cdr:nvSpPr>
        <cdr:cNvPr id="12" name="TextBox 11">
          <a:extLst xmlns:a="http://schemas.openxmlformats.org/drawingml/2006/main">
            <a:ext uri="{FF2B5EF4-FFF2-40B4-BE49-F238E27FC236}">
              <a16:creationId xmlns:a16="http://schemas.microsoft.com/office/drawing/2014/main" id="{10AC3D25-D273-468E-B72E-C52046FB37C6}"/>
            </a:ext>
          </a:extLst>
        </cdr:cNvPr>
        <cdr:cNvSpPr txBox="1"/>
      </cdr:nvSpPr>
      <cdr:spPr>
        <a:xfrm xmlns:a="http://schemas.openxmlformats.org/drawingml/2006/main">
          <a:off x="4155312" y="1836805"/>
          <a:ext cx="3264061" cy="2777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dirty="0"/>
        </a:p>
      </cdr:txBody>
    </cdr:sp>
  </cdr:relSizeAnchor>
  <cdr:relSizeAnchor xmlns:cdr="http://schemas.openxmlformats.org/drawingml/2006/chartDrawing">
    <cdr:from>
      <cdr:x>0.24457</cdr:x>
      <cdr:y>0.3473</cdr:y>
    </cdr:from>
    <cdr:to>
      <cdr:x>0.58633</cdr:x>
      <cdr:y>0.41487</cdr:y>
    </cdr:to>
    <cdr:sp macro="" textlink="">
      <cdr:nvSpPr>
        <cdr:cNvPr id="13" name="TextBox 12">
          <a:extLst xmlns:a="http://schemas.openxmlformats.org/drawingml/2006/main">
            <a:ext uri="{FF2B5EF4-FFF2-40B4-BE49-F238E27FC236}">
              <a16:creationId xmlns:a16="http://schemas.microsoft.com/office/drawing/2014/main" id="{AA0C44BB-B1C0-428C-8E79-8339C14CDA61}"/>
            </a:ext>
          </a:extLst>
        </cdr:cNvPr>
        <cdr:cNvSpPr txBox="1"/>
      </cdr:nvSpPr>
      <cdr:spPr>
        <a:xfrm xmlns:a="http://schemas.openxmlformats.org/drawingml/2006/main">
          <a:off x="2650604" y="1898248"/>
          <a:ext cx="3703898"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800" dirty="0"/>
            <a:t>Emission reduction fund</a:t>
          </a:r>
        </a:p>
      </cdr:txBody>
    </cdr:sp>
  </cdr:relSizeAnchor>
  <cdr:relSizeAnchor xmlns:cdr="http://schemas.openxmlformats.org/drawingml/2006/chartDrawing">
    <cdr:from>
      <cdr:x>0.21947</cdr:x>
      <cdr:y>0.37906</cdr:y>
    </cdr:from>
    <cdr:to>
      <cdr:x>0.24617</cdr:x>
      <cdr:y>0.37906</cdr:y>
    </cdr:to>
    <cdr:cxnSp macro="">
      <cdr:nvCxnSpPr>
        <cdr:cNvPr id="17" name="Straight Arrow Connector 16">
          <a:extLst xmlns:a="http://schemas.openxmlformats.org/drawingml/2006/main">
            <a:ext uri="{FF2B5EF4-FFF2-40B4-BE49-F238E27FC236}">
              <a16:creationId xmlns:a16="http://schemas.microsoft.com/office/drawing/2014/main" id="{6D18832B-A37A-43CB-9353-C7C56A9A551D}"/>
            </a:ext>
          </a:extLst>
        </cdr:cNvPr>
        <cdr:cNvCxnSpPr/>
      </cdr:nvCxnSpPr>
      <cdr:spPr>
        <a:xfrm xmlns:a="http://schemas.openxmlformats.org/drawingml/2006/main" flipH="1">
          <a:off x="2378597" y="2071868"/>
          <a:ext cx="289367"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0.24137</cdr:x>
      <cdr:y>0.26471</cdr:y>
    </cdr:from>
    <cdr:to>
      <cdr:x>0.24559</cdr:x>
      <cdr:y>0.27307</cdr:y>
    </cdr:to>
    <cdr:sp macro="" textlink="">
      <cdr:nvSpPr>
        <cdr:cNvPr id="18" name="TextBox 17">
          <a:extLst xmlns:a="http://schemas.openxmlformats.org/drawingml/2006/main">
            <a:ext uri="{FF2B5EF4-FFF2-40B4-BE49-F238E27FC236}">
              <a16:creationId xmlns:a16="http://schemas.microsoft.com/office/drawing/2014/main" id="{4FA28C55-78B2-490B-AE7B-81978F41955D}"/>
            </a:ext>
          </a:extLst>
        </cdr:cNvPr>
        <cdr:cNvSpPr txBox="1"/>
      </cdr:nvSpPr>
      <cdr:spPr>
        <a:xfrm xmlns:a="http://schemas.openxmlformats.org/drawingml/2006/main">
          <a:off x="2615879" y="1446835"/>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dirty="0"/>
        </a:p>
      </cdr:txBody>
    </cdr:sp>
  </cdr:relSizeAnchor>
  <cdr:relSizeAnchor xmlns:cdr="http://schemas.openxmlformats.org/drawingml/2006/chartDrawing">
    <cdr:from>
      <cdr:x>0.24457</cdr:x>
      <cdr:y>0.22664</cdr:y>
    </cdr:from>
    <cdr:to>
      <cdr:x>0.43752</cdr:x>
      <cdr:y>0.27766</cdr:y>
    </cdr:to>
    <cdr:sp macro="" textlink="">
      <cdr:nvSpPr>
        <cdr:cNvPr id="19" name="TextBox 18">
          <a:extLst xmlns:a="http://schemas.openxmlformats.org/drawingml/2006/main">
            <a:ext uri="{FF2B5EF4-FFF2-40B4-BE49-F238E27FC236}">
              <a16:creationId xmlns:a16="http://schemas.microsoft.com/office/drawing/2014/main" id="{DBBD5BB1-2E0F-4057-8163-B736045915C2}"/>
            </a:ext>
          </a:extLst>
        </cdr:cNvPr>
        <cdr:cNvSpPr txBox="1"/>
      </cdr:nvSpPr>
      <cdr:spPr>
        <a:xfrm xmlns:a="http://schemas.openxmlformats.org/drawingml/2006/main">
          <a:off x="2650604" y="1238756"/>
          <a:ext cx="2091159" cy="2788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800" dirty="0"/>
            <a:t>Future innovation</a:t>
          </a:r>
        </a:p>
      </cdr:txBody>
    </cdr:sp>
  </cdr:relSizeAnchor>
  <cdr:relSizeAnchor xmlns:cdr="http://schemas.openxmlformats.org/drawingml/2006/chartDrawing">
    <cdr:from>
      <cdr:x>0.22375</cdr:x>
      <cdr:y>0.26471</cdr:y>
    </cdr:from>
    <cdr:to>
      <cdr:x>0.25525</cdr:x>
      <cdr:y>0.26471</cdr:y>
    </cdr:to>
    <cdr:cxnSp macro="">
      <cdr:nvCxnSpPr>
        <cdr:cNvPr id="21" name="Straight Arrow Connector 20">
          <a:extLst xmlns:a="http://schemas.openxmlformats.org/drawingml/2006/main">
            <a:ext uri="{FF2B5EF4-FFF2-40B4-BE49-F238E27FC236}">
              <a16:creationId xmlns:a16="http://schemas.microsoft.com/office/drawing/2014/main" id="{BFD8201A-8179-4033-B9DE-04060B6B0236}"/>
            </a:ext>
          </a:extLst>
        </cdr:cNvPr>
        <cdr:cNvCxnSpPr/>
      </cdr:nvCxnSpPr>
      <cdr:spPr>
        <a:xfrm xmlns:a="http://schemas.openxmlformats.org/drawingml/2006/main" flipH="1">
          <a:off x="2424897" y="1446835"/>
          <a:ext cx="341452"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0.01326</cdr:y>
    </cdr:from>
    <cdr:to>
      <cdr:x>0.76335</cdr:x>
      <cdr:y>0.13038</cdr:y>
    </cdr:to>
    <cdr:pic>
      <cdr:nvPicPr>
        <cdr:cNvPr id="23" name="chart">
          <a:extLst xmlns:a="http://schemas.openxmlformats.org/drawingml/2006/main">
            <a:ext uri="{FF2B5EF4-FFF2-40B4-BE49-F238E27FC236}">
              <a16:creationId xmlns:a16="http://schemas.microsoft.com/office/drawing/2014/main" id="{4BAA2AB3-93DF-4E6C-88E1-50709669B5C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72476"/>
          <a:ext cx="8273082" cy="640150"/>
        </a:xfrm>
        <a:prstGeom xmlns:a="http://schemas.openxmlformats.org/drawingml/2006/main" prst="rect">
          <a:avLst/>
        </a:prstGeom>
      </cdr:spPr>
    </cdr:pic>
  </cdr:relSizeAnchor>
  <cdr:relSizeAnchor xmlns:cdr="http://schemas.openxmlformats.org/drawingml/2006/chartDrawing">
    <cdr:from>
      <cdr:x>0.14952</cdr:x>
      <cdr:y>0.85766</cdr:y>
    </cdr:from>
    <cdr:to>
      <cdr:x>0.18476</cdr:x>
      <cdr:y>0.90848</cdr:y>
    </cdr:to>
    <cdr:sp macro="" textlink="">
      <cdr:nvSpPr>
        <cdr:cNvPr id="4" name="TextBox 3">
          <a:extLst xmlns:a="http://schemas.openxmlformats.org/drawingml/2006/main">
            <a:ext uri="{FF2B5EF4-FFF2-40B4-BE49-F238E27FC236}">
              <a16:creationId xmlns:a16="http://schemas.microsoft.com/office/drawing/2014/main" id="{5F83DA57-4FE6-487B-863F-0FFB60E51EF2}"/>
            </a:ext>
          </a:extLst>
        </cdr:cNvPr>
        <cdr:cNvSpPr txBox="1"/>
      </cdr:nvSpPr>
      <cdr:spPr>
        <a:xfrm xmlns:a="http://schemas.openxmlformats.org/drawingml/2006/main">
          <a:off x="1620457" y="4687749"/>
          <a:ext cx="381964" cy="27778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CA" sz="1100" dirty="0"/>
            <a:t>2.6</a:t>
          </a:r>
        </a:p>
      </cdr:txBody>
    </cdr:sp>
  </cdr:relSizeAnchor>
</c:userShapes>
</file>

<file path=ppt/drawings/drawing2.xml><?xml version="1.0" encoding="utf-8"?>
<c:userShapes xmlns:c="http://schemas.openxmlformats.org/drawingml/2006/chart">
  <cdr:relSizeAnchor xmlns:cdr="http://schemas.openxmlformats.org/drawingml/2006/chartDrawing">
    <cdr:from>
      <cdr:x>0.65895</cdr:x>
      <cdr:y>0.39389</cdr:y>
    </cdr:from>
    <cdr:to>
      <cdr:x>0.91207</cdr:x>
      <cdr:y>0.66707</cdr:y>
    </cdr:to>
    <cdr:sp macro="" textlink="">
      <cdr:nvSpPr>
        <cdr:cNvPr id="2" name="TextBox 1">
          <a:extLst xmlns:a="http://schemas.openxmlformats.org/drawingml/2006/main">
            <a:ext uri="{FF2B5EF4-FFF2-40B4-BE49-F238E27FC236}">
              <a16:creationId xmlns:a16="http://schemas.microsoft.com/office/drawing/2014/main" id="{D524D0A6-FA24-43C7-A9B0-EE50E2EC4518}"/>
            </a:ext>
          </a:extLst>
        </cdr:cNvPr>
        <cdr:cNvSpPr txBox="1"/>
      </cdr:nvSpPr>
      <cdr:spPr>
        <a:xfrm xmlns:a="http://schemas.openxmlformats.org/drawingml/2006/main">
          <a:off x="7141581" y="2152891"/>
          <a:ext cx="2743200" cy="14931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dirty="0"/>
        </a:p>
      </cdr:txBody>
    </cdr:sp>
  </cdr:relSizeAnchor>
  <cdr:relSizeAnchor xmlns:cdr="http://schemas.openxmlformats.org/drawingml/2006/chartDrawing">
    <cdr:from>
      <cdr:x>0.24457</cdr:x>
      <cdr:y>0.75813</cdr:y>
    </cdr:from>
    <cdr:to>
      <cdr:x>0.58313</cdr:x>
      <cdr:y>0.81677</cdr:y>
    </cdr:to>
    <cdr:sp macro="" textlink="">
      <cdr:nvSpPr>
        <cdr:cNvPr id="3" name="TextBox 2">
          <a:extLst xmlns:a="http://schemas.openxmlformats.org/drawingml/2006/main">
            <a:ext uri="{FF2B5EF4-FFF2-40B4-BE49-F238E27FC236}">
              <a16:creationId xmlns:a16="http://schemas.microsoft.com/office/drawing/2014/main" id="{7B9522C0-D25A-483D-A340-0D94669506C6}"/>
            </a:ext>
          </a:extLst>
        </cdr:cNvPr>
        <cdr:cNvSpPr txBox="1"/>
      </cdr:nvSpPr>
      <cdr:spPr>
        <a:xfrm xmlns:a="http://schemas.openxmlformats.org/drawingml/2006/main">
          <a:off x="2650604" y="4143737"/>
          <a:ext cx="3669174" cy="320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800" dirty="0"/>
            <a:t>Emission performance standards</a:t>
          </a:r>
        </a:p>
      </cdr:txBody>
    </cdr:sp>
  </cdr:relSizeAnchor>
  <cdr:relSizeAnchor xmlns:cdr="http://schemas.openxmlformats.org/drawingml/2006/chartDrawing">
    <cdr:from>
      <cdr:x>0.21574</cdr:x>
      <cdr:y>0.78989</cdr:y>
    </cdr:from>
    <cdr:to>
      <cdr:x>0.25418</cdr:x>
      <cdr:y>0.78989</cdr:y>
    </cdr:to>
    <cdr:cxnSp macro="">
      <cdr:nvCxnSpPr>
        <cdr:cNvPr id="5" name="Straight Arrow Connector 4">
          <a:extLst xmlns:a="http://schemas.openxmlformats.org/drawingml/2006/main">
            <a:ext uri="{FF2B5EF4-FFF2-40B4-BE49-F238E27FC236}">
              <a16:creationId xmlns:a16="http://schemas.microsoft.com/office/drawing/2014/main" id="{B419C0D1-3869-4C2F-9FB7-E3B81BFAE844}"/>
            </a:ext>
          </a:extLst>
        </cdr:cNvPr>
        <cdr:cNvCxnSpPr/>
      </cdr:nvCxnSpPr>
      <cdr:spPr>
        <a:xfrm xmlns:a="http://schemas.openxmlformats.org/drawingml/2006/main" flipH="1">
          <a:off x="2338087" y="4317357"/>
          <a:ext cx="416689"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0.25472</cdr:x>
      <cdr:y>0.65224</cdr:y>
    </cdr:from>
    <cdr:to>
      <cdr:x>0.49448</cdr:x>
      <cdr:y>0.71981</cdr:y>
    </cdr:to>
    <cdr:sp macro="" textlink="">
      <cdr:nvSpPr>
        <cdr:cNvPr id="6" name="TextBox 5">
          <a:extLst xmlns:a="http://schemas.openxmlformats.org/drawingml/2006/main">
            <a:ext uri="{FF2B5EF4-FFF2-40B4-BE49-F238E27FC236}">
              <a16:creationId xmlns:a16="http://schemas.microsoft.com/office/drawing/2014/main" id="{361A052B-51F8-42FD-A25D-4C0625D631F3}"/>
            </a:ext>
          </a:extLst>
        </cdr:cNvPr>
        <cdr:cNvSpPr txBox="1"/>
      </cdr:nvSpPr>
      <cdr:spPr>
        <a:xfrm xmlns:a="http://schemas.openxmlformats.org/drawingml/2006/main">
          <a:off x="2760561" y="3565003"/>
          <a:ext cx="2598518"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800" dirty="0"/>
            <a:t>Clean fuels</a:t>
          </a:r>
        </a:p>
      </cdr:txBody>
    </cdr:sp>
  </cdr:relSizeAnchor>
  <cdr:relSizeAnchor xmlns:cdr="http://schemas.openxmlformats.org/drawingml/2006/chartDrawing">
    <cdr:from>
      <cdr:x>0.21947</cdr:x>
      <cdr:y>0.68824</cdr:y>
    </cdr:from>
    <cdr:to>
      <cdr:x>0.26326</cdr:x>
      <cdr:y>0.68824</cdr:y>
    </cdr:to>
    <cdr:cxnSp macro="">
      <cdr:nvCxnSpPr>
        <cdr:cNvPr id="8" name="Straight Arrow Connector 7">
          <a:extLst xmlns:a="http://schemas.openxmlformats.org/drawingml/2006/main">
            <a:ext uri="{FF2B5EF4-FFF2-40B4-BE49-F238E27FC236}">
              <a16:creationId xmlns:a16="http://schemas.microsoft.com/office/drawing/2014/main" id="{13225635-59AC-455E-BC21-E8D7CA6F6B1C}"/>
            </a:ext>
          </a:extLst>
        </cdr:cNvPr>
        <cdr:cNvCxnSpPr/>
      </cdr:nvCxnSpPr>
      <cdr:spPr>
        <a:xfrm xmlns:a="http://schemas.openxmlformats.org/drawingml/2006/main" flipH="1">
          <a:off x="2378597" y="3761772"/>
          <a:ext cx="474562"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0.24457</cdr:x>
      <cdr:y>0.51883</cdr:y>
    </cdr:from>
    <cdr:to>
      <cdr:x>0.52759</cdr:x>
      <cdr:y>0.60407</cdr:y>
    </cdr:to>
    <cdr:sp macro="" textlink="">
      <cdr:nvSpPr>
        <cdr:cNvPr id="9" name="TextBox 8">
          <a:extLst xmlns:a="http://schemas.openxmlformats.org/drawingml/2006/main">
            <a:ext uri="{FF2B5EF4-FFF2-40B4-BE49-F238E27FC236}">
              <a16:creationId xmlns:a16="http://schemas.microsoft.com/office/drawing/2014/main" id="{23C460DE-5551-4F3E-82DF-892B19E52839}"/>
            </a:ext>
          </a:extLst>
        </cdr:cNvPr>
        <cdr:cNvSpPr txBox="1"/>
      </cdr:nvSpPr>
      <cdr:spPr>
        <a:xfrm xmlns:a="http://schemas.openxmlformats.org/drawingml/2006/main">
          <a:off x="2650604" y="2835798"/>
          <a:ext cx="3067291" cy="4658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800" dirty="0"/>
            <a:t>Fed. Clean fuel standards</a:t>
          </a:r>
        </a:p>
      </cdr:txBody>
    </cdr:sp>
  </cdr:relSizeAnchor>
  <cdr:relSizeAnchor xmlns:cdr="http://schemas.openxmlformats.org/drawingml/2006/chartDrawing">
    <cdr:from>
      <cdr:x>0.22001</cdr:x>
      <cdr:y>0.56118</cdr:y>
    </cdr:from>
    <cdr:to>
      <cdr:x>0.25525</cdr:x>
      <cdr:y>0.56118</cdr:y>
    </cdr:to>
    <cdr:cxnSp macro="">
      <cdr:nvCxnSpPr>
        <cdr:cNvPr id="11" name="Straight Arrow Connector 10">
          <a:extLst xmlns:a="http://schemas.openxmlformats.org/drawingml/2006/main">
            <a:ext uri="{FF2B5EF4-FFF2-40B4-BE49-F238E27FC236}">
              <a16:creationId xmlns:a16="http://schemas.microsoft.com/office/drawing/2014/main" id="{0CAB0BD8-B307-4DEF-B830-8D906526CF7A}"/>
            </a:ext>
          </a:extLst>
        </cdr:cNvPr>
        <cdr:cNvCxnSpPr/>
      </cdr:nvCxnSpPr>
      <cdr:spPr>
        <a:xfrm xmlns:a="http://schemas.openxmlformats.org/drawingml/2006/main" flipH="1">
          <a:off x="2384385" y="3067291"/>
          <a:ext cx="381964"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0.38341</cdr:x>
      <cdr:y>0.33606</cdr:y>
    </cdr:from>
    <cdr:to>
      <cdr:x>0.68459</cdr:x>
      <cdr:y>0.38688</cdr:y>
    </cdr:to>
    <cdr:sp macro="" textlink="">
      <cdr:nvSpPr>
        <cdr:cNvPr id="12" name="TextBox 11">
          <a:extLst xmlns:a="http://schemas.openxmlformats.org/drawingml/2006/main">
            <a:ext uri="{FF2B5EF4-FFF2-40B4-BE49-F238E27FC236}">
              <a16:creationId xmlns:a16="http://schemas.microsoft.com/office/drawing/2014/main" id="{10AC3D25-D273-468E-B72E-C52046FB37C6}"/>
            </a:ext>
          </a:extLst>
        </cdr:cNvPr>
        <cdr:cNvSpPr txBox="1"/>
      </cdr:nvSpPr>
      <cdr:spPr>
        <a:xfrm xmlns:a="http://schemas.openxmlformats.org/drawingml/2006/main">
          <a:off x="4155312" y="1836805"/>
          <a:ext cx="3264061" cy="2777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dirty="0"/>
        </a:p>
      </cdr:txBody>
    </cdr:sp>
  </cdr:relSizeAnchor>
  <cdr:relSizeAnchor xmlns:cdr="http://schemas.openxmlformats.org/drawingml/2006/chartDrawing">
    <cdr:from>
      <cdr:x>0.24457</cdr:x>
      <cdr:y>0.3473</cdr:y>
    </cdr:from>
    <cdr:to>
      <cdr:x>0.58633</cdr:x>
      <cdr:y>0.41487</cdr:y>
    </cdr:to>
    <cdr:sp macro="" textlink="">
      <cdr:nvSpPr>
        <cdr:cNvPr id="13" name="TextBox 12">
          <a:extLst xmlns:a="http://schemas.openxmlformats.org/drawingml/2006/main">
            <a:ext uri="{FF2B5EF4-FFF2-40B4-BE49-F238E27FC236}">
              <a16:creationId xmlns:a16="http://schemas.microsoft.com/office/drawing/2014/main" id="{AA0C44BB-B1C0-428C-8E79-8339C14CDA61}"/>
            </a:ext>
          </a:extLst>
        </cdr:cNvPr>
        <cdr:cNvSpPr txBox="1"/>
      </cdr:nvSpPr>
      <cdr:spPr>
        <a:xfrm xmlns:a="http://schemas.openxmlformats.org/drawingml/2006/main">
          <a:off x="2650604" y="1898248"/>
          <a:ext cx="3703898"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800" dirty="0"/>
            <a:t>Emission reduction fund</a:t>
          </a:r>
        </a:p>
      </cdr:txBody>
    </cdr:sp>
  </cdr:relSizeAnchor>
  <cdr:relSizeAnchor xmlns:cdr="http://schemas.openxmlformats.org/drawingml/2006/chartDrawing">
    <cdr:from>
      <cdr:x>0.21947</cdr:x>
      <cdr:y>0.37906</cdr:y>
    </cdr:from>
    <cdr:to>
      <cdr:x>0.24617</cdr:x>
      <cdr:y>0.37906</cdr:y>
    </cdr:to>
    <cdr:cxnSp macro="">
      <cdr:nvCxnSpPr>
        <cdr:cNvPr id="17" name="Straight Arrow Connector 16">
          <a:extLst xmlns:a="http://schemas.openxmlformats.org/drawingml/2006/main">
            <a:ext uri="{FF2B5EF4-FFF2-40B4-BE49-F238E27FC236}">
              <a16:creationId xmlns:a16="http://schemas.microsoft.com/office/drawing/2014/main" id="{6D18832B-A37A-43CB-9353-C7C56A9A551D}"/>
            </a:ext>
          </a:extLst>
        </cdr:cNvPr>
        <cdr:cNvCxnSpPr/>
      </cdr:nvCxnSpPr>
      <cdr:spPr>
        <a:xfrm xmlns:a="http://schemas.openxmlformats.org/drawingml/2006/main" flipH="1">
          <a:off x="2378597" y="2071868"/>
          <a:ext cx="289367"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0.24137</cdr:x>
      <cdr:y>0.26471</cdr:y>
    </cdr:from>
    <cdr:to>
      <cdr:x>0.24559</cdr:x>
      <cdr:y>0.27307</cdr:y>
    </cdr:to>
    <cdr:sp macro="" textlink="">
      <cdr:nvSpPr>
        <cdr:cNvPr id="18" name="TextBox 17">
          <a:extLst xmlns:a="http://schemas.openxmlformats.org/drawingml/2006/main">
            <a:ext uri="{FF2B5EF4-FFF2-40B4-BE49-F238E27FC236}">
              <a16:creationId xmlns:a16="http://schemas.microsoft.com/office/drawing/2014/main" id="{4FA28C55-78B2-490B-AE7B-81978F41955D}"/>
            </a:ext>
          </a:extLst>
        </cdr:cNvPr>
        <cdr:cNvSpPr txBox="1"/>
      </cdr:nvSpPr>
      <cdr:spPr>
        <a:xfrm xmlns:a="http://schemas.openxmlformats.org/drawingml/2006/main">
          <a:off x="2615879" y="1446835"/>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dirty="0"/>
        </a:p>
      </cdr:txBody>
    </cdr:sp>
  </cdr:relSizeAnchor>
  <cdr:relSizeAnchor xmlns:cdr="http://schemas.openxmlformats.org/drawingml/2006/chartDrawing">
    <cdr:from>
      <cdr:x>0.24457</cdr:x>
      <cdr:y>0.22664</cdr:y>
    </cdr:from>
    <cdr:to>
      <cdr:x>0.43752</cdr:x>
      <cdr:y>0.27766</cdr:y>
    </cdr:to>
    <cdr:sp macro="" textlink="">
      <cdr:nvSpPr>
        <cdr:cNvPr id="19" name="TextBox 18">
          <a:extLst xmlns:a="http://schemas.openxmlformats.org/drawingml/2006/main">
            <a:ext uri="{FF2B5EF4-FFF2-40B4-BE49-F238E27FC236}">
              <a16:creationId xmlns:a16="http://schemas.microsoft.com/office/drawing/2014/main" id="{DBBD5BB1-2E0F-4057-8163-B736045915C2}"/>
            </a:ext>
          </a:extLst>
        </cdr:cNvPr>
        <cdr:cNvSpPr txBox="1"/>
      </cdr:nvSpPr>
      <cdr:spPr>
        <a:xfrm xmlns:a="http://schemas.openxmlformats.org/drawingml/2006/main">
          <a:off x="2650604" y="1238756"/>
          <a:ext cx="2091159" cy="2788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800" dirty="0"/>
            <a:t>Future innovation</a:t>
          </a:r>
        </a:p>
      </cdr:txBody>
    </cdr:sp>
  </cdr:relSizeAnchor>
  <cdr:relSizeAnchor xmlns:cdr="http://schemas.openxmlformats.org/drawingml/2006/chartDrawing">
    <cdr:from>
      <cdr:x>0.22375</cdr:x>
      <cdr:y>0.26471</cdr:y>
    </cdr:from>
    <cdr:to>
      <cdr:x>0.25525</cdr:x>
      <cdr:y>0.26471</cdr:y>
    </cdr:to>
    <cdr:cxnSp macro="">
      <cdr:nvCxnSpPr>
        <cdr:cNvPr id="21" name="Straight Arrow Connector 20">
          <a:extLst xmlns:a="http://schemas.openxmlformats.org/drawingml/2006/main">
            <a:ext uri="{FF2B5EF4-FFF2-40B4-BE49-F238E27FC236}">
              <a16:creationId xmlns:a16="http://schemas.microsoft.com/office/drawing/2014/main" id="{BFD8201A-8179-4033-B9DE-04060B6B0236}"/>
            </a:ext>
          </a:extLst>
        </cdr:cNvPr>
        <cdr:cNvCxnSpPr/>
      </cdr:nvCxnSpPr>
      <cdr:spPr>
        <a:xfrm xmlns:a="http://schemas.openxmlformats.org/drawingml/2006/main" flipH="1">
          <a:off x="2424897" y="1446835"/>
          <a:ext cx="341452"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0.1068</cdr:x>
      <cdr:y>0.04871</cdr:y>
    </cdr:from>
    <cdr:to>
      <cdr:x>0.81702</cdr:x>
      <cdr:y>0.16401</cdr:y>
    </cdr:to>
    <cdr:sp macro="" textlink="">
      <cdr:nvSpPr>
        <cdr:cNvPr id="4" name="TextBox 3">
          <a:extLst xmlns:a="http://schemas.openxmlformats.org/drawingml/2006/main">
            <a:ext uri="{FF2B5EF4-FFF2-40B4-BE49-F238E27FC236}">
              <a16:creationId xmlns:a16="http://schemas.microsoft.com/office/drawing/2014/main" id="{4469D895-ACE9-4C2E-B0CD-D3AB443857DA}"/>
            </a:ext>
          </a:extLst>
        </cdr:cNvPr>
        <cdr:cNvSpPr txBox="1"/>
      </cdr:nvSpPr>
      <cdr:spPr>
        <a:xfrm xmlns:a="http://schemas.openxmlformats.org/drawingml/2006/main">
          <a:off x="1157469" y="266217"/>
          <a:ext cx="7697165" cy="6302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2400" dirty="0"/>
            <a:t>Ontario Auditor says the plan is not supported by evidence</a:t>
          </a:r>
        </a:p>
      </cdr:txBody>
    </cdr:sp>
  </cdr:relSizeAnchor>
</c:userShapes>
</file>

<file path=ppt/drawings/drawing3.xml><?xml version="1.0" encoding="utf-8"?>
<c:userShapes xmlns:c="http://schemas.openxmlformats.org/drawingml/2006/chart">
  <cdr:relSizeAnchor xmlns:cdr="http://schemas.openxmlformats.org/drawingml/2006/chartDrawing">
    <cdr:from>
      <cdr:x>0.64157</cdr:x>
      <cdr:y>0.38072</cdr:y>
    </cdr:from>
    <cdr:to>
      <cdr:x>0.91172</cdr:x>
      <cdr:y>0.61928</cdr:y>
    </cdr:to>
    <cdr:sp macro="" textlink="">
      <cdr:nvSpPr>
        <cdr:cNvPr id="2" name="TextBox 1">
          <a:extLst xmlns:a="http://schemas.openxmlformats.org/drawingml/2006/main">
            <a:ext uri="{FF2B5EF4-FFF2-40B4-BE49-F238E27FC236}">
              <a16:creationId xmlns:a16="http://schemas.microsoft.com/office/drawing/2014/main" id="{3AF0438E-2F37-42B6-8F40-5ABCB12C9335}"/>
            </a:ext>
          </a:extLst>
        </cdr:cNvPr>
        <cdr:cNvSpPr txBox="1"/>
      </cdr:nvSpPr>
      <cdr:spPr>
        <a:xfrm xmlns:a="http://schemas.openxmlformats.org/drawingml/2006/main">
          <a:off x="6161901" y="1313339"/>
          <a:ext cx="2594610" cy="8229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4000" dirty="0"/>
            <a:t>Ford Plan</a:t>
          </a:r>
        </a:p>
      </cdr:txBody>
    </cdr:sp>
  </cdr:relSizeAnchor>
  <cdr:relSizeAnchor xmlns:cdr="http://schemas.openxmlformats.org/drawingml/2006/chartDrawing">
    <cdr:from>
      <cdr:x>0.59059</cdr:x>
      <cdr:y>0.55228</cdr:y>
    </cdr:from>
    <cdr:to>
      <cdr:x>0.77981</cdr:x>
      <cdr:y>0.86042</cdr:y>
    </cdr:to>
    <cdr:cxnSp macro="">
      <cdr:nvCxnSpPr>
        <cdr:cNvPr id="4" name="Straight Arrow Connector 3">
          <a:extLst xmlns:a="http://schemas.openxmlformats.org/drawingml/2006/main">
            <a:ext uri="{FF2B5EF4-FFF2-40B4-BE49-F238E27FC236}">
              <a16:creationId xmlns:a16="http://schemas.microsoft.com/office/drawing/2014/main" id="{16024281-226C-467F-9578-1E38075F9C94}"/>
            </a:ext>
          </a:extLst>
        </cdr:cNvPr>
        <cdr:cNvCxnSpPr/>
      </cdr:nvCxnSpPr>
      <cdr:spPr>
        <a:xfrm xmlns:a="http://schemas.openxmlformats.org/drawingml/2006/main" flipH="1">
          <a:off x="5672262" y="1905162"/>
          <a:ext cx="1817370" cy="1062990"/>
        </a:xfrm>
        <a:prstGeom xmlns:a="http://schemas.openxmlformats.org/drawingml/2006/main" prst="straightConnector1">
          <a:avLst/>
        </a:prstGeom>
        <a:ln xmlns:a="http://schemas.openxmlformats.org/drawingml/2006/main">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0.04772</cdr:x>
      <cdr:y>0.32697</cdr:y>
    </cdr:from>
    <cdr:to>
      <cdr:x>0.21909</cdr:x>
      <cdr:y>0.64174</cdr:y>
    </cdr:to>
    <cdr:sp macro="" textlink="">
      <cdr:nvSpPr>
        <cdr:cNvPr id="6" name="TextBox 5">
          <a:extLst xmlns:a="http://schemas.openxmlformats.org/drawingml/2006/main">
            <a:ext uri="{FF2B5EF4-FFF2-40B4-BE49-F238E27FC236}">
              <a16:creationId xmlns:a16="http://schemas.microsoft.com/office/drawing/2014/main" id="{4BB82F4A-2689-4468-8FEB-A60794EF1AB7}"/>
            </a:ext>
          </a:extLst>
        </cdr:cNvPr>
        <cdr:cNvSpPr txBox="1"/>
      </cdr:nvSpPr>
      <cdr:spPr>
        <a:xfrm xmlns:a="http://schemas.openxmlformats.org/drawingml/2006/main">
          <a:off x="458331" y="1127922"/>
          <a:ext cx="1645920" cy="10858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2400" dirty="0"/>
            <a:t>Ford</a:t>
          </a:r>
        </a:p>
        <a:p xmlns:a="http://schemas.openxmlformats.org/drawingml/2006/main">
          <a:r>
            <a:rPr lang="en-CA" sz="2400" dirty="0"/>
            <a:t>Target 30%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E6854-305A-4630-B42C-FE3F42B83930}" type="datetimeFigureOut">
              <a:rPr lang="en-CA" smtClean="0"/>
              <a:t>2022-02-08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E817C5-59CF-48D7-BB8A-B61B11320530}" type="slidenum">
              <a:rPr lang="en-CA" smtClean="0"/>
              <a:t>‹#›</a:t>
            </a:fld>
            <a:endParaRPr lang="en-CA"/>
          </a:p>
        </p:txBody>
      </p:sp>
    </p:spTree>
    <p:extLst>
      <p:ext uri="{BB962C8B-B14F-4D97-AF65-F5344CB8AC3E}">
        <p14:creationId xmlns:p14="http://schemas.microsoft.com/office/powerpoint/2010/main" val="352494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laws-lois.justice.gc.ca/eng/acts/U-2.2/"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1: title slide</a:t>
            </a:r>
          </a:p>
          <a:p>
            <a:r>
              <a:rPr lang="en-CA" sz="1800" b="1" kern="1200" dirty="0">
                <a:solidFill>
                  <a:srgbClr val="000000"/>
                </a:solidFill>
                <a:effectLst/>
                <a:latin typeface="Calibri" panose="020F0502020204030204" pitchFamily="34" charset="0"/>
                <a:ea typeface="Times New Roman" panose="02020603050405020304" pitchFamily="18" charset="0"/>
              </a:rPr>
              <a:t>Slide 1: title slide</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dirty="0"/>
              <a:t>Thanks Terry. To EH for inviting me and to all of you for taking the time to participate</a:t>
            </a:r>
          </a:p>
        </p:txBody>
      </p:sp>
      <p:sp>
        <p:nvSpPr>
          <p:cNvPr id="4" name="Slide Number Placeholder 3"/>
          <p:cNvSpPr>
            <a:spLocks noGrp="1"/>
          </p:cNvSpPr>
          <p:nvPr>
            <p:ph type="sldNum" sz="quarter" idx="5"/>
          </p:nvPr>
        </p:nvSpPr>
        <p:spPr/>
        <p:txBody>
          <a:bodyPr/>
          <a:lstStyle/>
          <a:p>
            <a:fld id="{8E1FE174-925C-4CC0-945B-1E5FC8A7F27F}" type="slidenum">
              <a:rPr lang="en-CA" smtClean="0"/>
              <a:t>1</a:t>
            </a:fld>
            <a:endParaRPr lang="en-CA"/>
          </a:p>
        </p:txBody>
      </p:sp>
    </p:spTree>
    <p:extLst>
      <p:ext uri="{BB962C8B-B14F-4D97-AF65-F5344CB8AC3E}">
        <p14:creationId xmlns:p14="http://schemas.microsoft.com/office/powerpoint/2010/main" val="2947248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10: Lytton BC</a:t>
            </a:r>
          </a:p>
          <a:p>
            <a:r>
              <a:rPr lang="en-CA" dirty="0"/>
              <a:t>We watched in desperation  at the death and destruction it Lytton BC and then </a:t>
            </a:r>
          </a:p>
        </p:txBody>
      </p:sp>
      <p:sp>
        <p:nvSpPr>
          <p:cNvPr id="4" name="Slide Number Placeholder 3"/>
          <p:cNvSpPr>
            <a:spLocks noGrp="1"/>
          </p:cNvSpPr>
          <p:nvPr>
            <p:ph type="sldNum" sz="quarter" idx="5"/>
          </p:nvPr>
        </p:nvSpPr>
        <p:spPr/>
        <p:txBody>
          <a:bodyPr/>
          <a:lstStyle/>
          <a:p>
            <a:fld id="{6DE817C5-59CF-48D7-BB8A-B61B11320530}" type="slidenum">
              <a:rPr lang="en-CA" smtClean="0"/>
              <a:t>10</a:t>
            </a:fld>
            <a:endParaRPr lang="en-CA"/>
          </a:p>
        </p:txBody>
      </p:sp>
    </p:spTree>
    <p:extLst>
      <p:ext uri="{BB962C8B-B14F-4D97-AF65-F5344CB8AC3E}">
        <p14:creationId xmlns:p14="http://schemas.microsoft.com/office/powerpoint/2010/main" val="1778521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11: Floods and Droughts</a:t>
            </a:r>
          </a:p>
          <a:p>
            <a:r>
              <a:rPr lang="en-CA" dirty="0"/>
              <a:t>With the floods and the droughts and the deaths.</a:t>
            </a:r>
          </a:p>
        </p:txBody>
      </p:sp>
      <p:sp>
        <p:nvSpPr>
          <p:cNvPr id="4" name="Slide Number Placeholder 3"/>
          <p:cNvSpPr>
            <a:spLocks noGrp="1"/>
          </p:cNvSpPr>
          <p:nvPr>
            <p:ph type="sldNum" sz="quarter" idx="5"/>
          </p:nvPr>
        </p:nvSpPr>
        <p:spPr/>
        <p:txBody>
          <a:bodyPr/>
          <a:lstStyle/>
          <a:p>
            <a:fld id="{6DE817C5-59CF-48D7-BB8A-B61B11320530}" type="slidenum">
              <a:rPr lang="en-CA" smtClean="0"/>
              <a:t>11</a:t>
            </a:fld>
            <a:endParaRPr lang="en-CA"/>
          </a:p>
        </p:txBody>
      </p:sp>
    </p:spTree>
    <p:extLst>
      <p:ext uri="{BB962C8B-B14F-4D97-AF65-F5344CB8AC3E}">
        <p14:creationId xmlns:p14="http://schemas.microsoft.com/office/powerpoint/2010/main" val="2274147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Calibri" panose="020F0502020204030204" pitchFamily="34" charset="0"/>
                <a:ea typeface="Times New Roman" panose="02020603050405020304" pitchFamily="18" charset="0"/>
                <a:cs typeface="Calibri" panose="020F0502020204030204" pitchFamily="34" charset="0"/>
              </a:rPr>
              <a:t>Slide 12: COP 26</a:t>
            </a:r>
          </a:p>
          <a:p>
            <a:r>
              <a:rPr lang="en-CA" sz="1200" dirty="0">
                <a:effectLst/>
                <a:latin typeface="Calibri" panose="020F0502020204030204" pitchFamily="34" charset="0"/>
                <a:ea typeface="Times New Roman" panose="02020603050405020304" pitchFamily="18" charset="0"/>
                <a:cs typeface="Calibri" panose="020F0502020204030204" pitchFamily="34" charset="0"/>
              </a:rPr>
              <a:t>In November of 2021 countries from around the world convened in </a:t>
            </a:r>
            <a:r>
              <a:rPr lang="en-CA" sz="1200" dirty="0" err="1">
                <a:effectLst/>
                <a:latin typeface="Calibri" panose="020F0502020204030204" pitchFamily="34" charset="0"/>
                <a:ea typeface="Times New Roman" panose="02020603050405020304" pitchFamily="18" charset="0"/>
                <a:cs typeface="Calibri" panose="020F0502020204030204" pitchFamily="34" charset="0"/>
              </a:rPr>
              <a:t>Glagow</a:t>
            </a:r>
            <a:r>
              <a:rPr lang="en-CA" sz="1200" dirty="0">
                <a:effectLst/>
                <a:latin typeface="Calibri" panose="020F0502020204030204" pitchFamily="34" charset="0"/>
                <a:ea typeface="Times New Roman" panose="02020603050405020304" pitchFamily="18" charset="0"/>
                <a:cs typeface="Calibri" panose="020F0502020204030204" pitchFamily="34" charset="0"/>
              </a:rPr>
              <a:t> at COP 26 in an effort to avert or at least forestall the </a:t>
            </a:r>
            <a:r>
              <a:rPr lang="en-CA" sz="1200" dirty="0" err="1">
                <a:effectLst/>
                <a:latin typeface="Calibri" panose="020F0502020204030204" pitchFamily="34" charset="0"/>
                <a:ea typeface="Times New Roman" panose="02020603050405020304" pitchFamily="18" charset="0"/>
                <a:cs typeface="Calibri" panose="020F0502020204030204" pitchFamily="34" charset="0"/>
              </a:rPr>
              <a:t>cclimate</a:t>
            </a:r>
            <a:r>
              <a:rPr lang="en-CA" sz="1200" dirty="0">
                <a:effectLst/>
                <a:latin typeface="Calibri" panose="020F0502020204030204" pitchFamily="34" charset="0"/>
                <a:ea typeface="Times New Roman" panose="02020603050405020304" pitchFamily="18" charset="0"/>
                <a:cs typeface="Calibri" panose="020F0502020204030204" pitchFamily="34" charset="0"/>
              </a:rPr>
              <a:t> catastrophe. For all its failings the Pact is a desperate plea. Throughout its few pages it “expresses alarm and utmost concern” that countries are not doing enough. It “stresses the urgency of enhancing ambition”. It “emphasizes the urgency of scaling up action and support”. The language is meant to galvanize action.</a:t>
            </a:r>
          </a:p>
          <a:p>
            <a:endParaRPr lang="en-CA" sz="1200" dirty="0">
              <a:effectLst/>
              <a:latin typeface="Calibri" panose="020F0502020204030204" pitchFamily="34" charset="0"/>
              <a:ea typeface="Times New Roman" panose="02020603050405020304" pitchFamily="18" charset="0"/>
            </a:endParaRPr>
          </a:p>
          <a:p>
            <a:r>
              <a:rPr lang="en-CA" sz="1200" dirty="0">
                <a:effectLst/>
                <a:latin typeface="Calibri" panose="020F0502020204030204" pitchFamily="34" charset="0"/>
                <a:ea typeface="Times New Roman" panose="02020603050405020304" pitchFamily="18" charset="0"/>
                <a:cs typeface="Calibri" panose="020F0502020204030204" pitchFamily="34" charset="0"/>
              </a:rPr>
              <a:t>But while negotiators from countries all around the world were trying to forge a climate consensus in Glasgow, Ford was back home in Ontario adding fuel to the fire. </a:t>
            </a:r>
            <a:endParaRPr lang="en-CA" sz="1200" dirty="0">
              <a:effectLst/>
              <a:latin typeface="Calibri" panose="020F0502020204030204" pitchFamily="34"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12</a:t>
            </a:fld>
            <a:endParaRPr lang="en-CA"/>
          </a:p>
        </p:txBody>
      </p:sp>
    </p:spTree>
    <p:extLst>
      <p:ext uri="{BB962C8B-B14F-4D97-AF65-F5344CB8AC3E}">
        <p14:creationId xmlns:p14="http://schemas.microsoft.com/office/powerpoint/2010/main" val="1149241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Slide 13: while the World</a:t>
            </a:r>
          </a:p>
          <a:p>
            <a:r>
              <a:rPr lang="en-CA" sz="1200" dirty="0"/>
              <a:t>While the world was at COP 26, the Ontario government was back home preparing its November Economic Outlook</a:t>
            </a:r>
          </a:p>
          <a:p>
            <a:pPr marL="0" indent="0">
              <a:buNone/>
            </a:pPr>
            <a:r>
              <a:rPr lang="en-CA" dirty="0"/>
              <a:t>The economic outlook is 198 pages.</a:t>
            </a:r>
          </a:p>
          <a:p>
            <a:pPr>
              <a:buClr>
                <a:srgbClr val="FF0000"/>
              </a:buClr>
              <a:buFont typeface="Gill Sans MT" panose="020B0502020104020203" pitchFamily="34" charset="0"/>
              <a:buChar char="X"/>
            </a:pPr>
            <a:r>
              <a:rPr lang="en-CA" dirty="0"/>
              <a:t>The words ‘</a:t>
            </a:r>
            <a:r>
              <a:rPr lang="en-CA" b="1" dirty="0"/>
              <a:t>climate emergency’ </a:t>
            </a:r>
            <a:r>
              <a:rPr lang="en-CA" dirty="0"/>
              <a:t>never appear. </a:t>
            </a:r>
          </a:p>
          <a:p>
            <a:pPr>
              <a:buClr>
                <a:srgbClr val="FF0000"/>
              </a:buClr>
              <a:buFont typeface="Gill Sans MT" panose="020B0502020104020203" pitchFamily="34" charset="0"/>
              <a:buChar char="X"/>
            </a:pPr>
            <a:r>
              <a:rPr lang="en-CA" dirty="0"/>
              <a:t>The words </a:t>
            </a:r>
            <a:r>
              <a:rPr lang="en-CA" b="1" dirty="0"/>
              <a:t>‘climate crisis’ </a:t>
            </a:r>
            <a:r>
              <a:rPr lang="en-CA" dirty="0"/>
              <a:t>not to be seen.</a:t>
            </a:r>
          </a:p>
          <a:p>
            <a:pPr marL="0" indent="0">
              <a:buNone/>
            </a:pPr>
            <a:r>
              <a:rPr lang="en-CA" dirty="0"/>
              <a:t>The words </a:t>
            </a:r>
            <a:r>
              <a:rPr lang="en-CA" b="1" dirty="0"/>
              <a:t>‘climate change</a:t>
            </a:r>
            <a:r>
              <a:rPr lang="en-CA" dirty="0"/>
              <a:t>’ appear twice in the same, single paragraph.</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13</a:t>
            </a:fld>
            <a:endParaRPr lang="en-CA"/>
          </a:p>
        </p:txBody>
      </p:sp>
    </p:spTree>
    <p:extLst>
      <p:ext uri="{BB962C8B-B14F-4D97-AF65-F5344CB8AC3E}">
        <p14:creationId xmlns:p14="http://schemas.microsoft.com/office/powerpoint/2010/main" val="203000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Slide 14: and where the words appear“</a:t>
            </a:r>
          </a:p>
          <a:p>
            <a:r>
              <a:rPr lang="en-CA" sz="1200" dirty="0"/>
              <a:t>In addition, the government is growing the Greenbelt to help build resilience to and mitigate </a:t>
            </a:r>
            <a:r>
              <a:rPr lang="en-CA" sz="1200" b="1" dirty="0"/>
              <a:t>climate change</a:t>
            </a:r>
            <a:r>
              <a:rPr lang="en-CA" sz="1200" dirty="0"/>
              <a:t>,… </a:t>
            </a:r>
          </a:p>
          <a:p>
            <a:pPr marL="0" indent="0">
              <a:buNone/>
            </a:pPr>
            <a:r>
              <a:rPr lang="en-CA" dirty="0"/>
              <a:t>(P 41)</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word </a:t>
            </a:r>
            <a:r>
              <a:rPr lang="en-CA" b="1" dirty="0"/>
              <a:t>growth</a:t>
            </a:r>
            <a:r>
              <a:rPr lang="en-CA" dirty="0"/>
              <a:t> appears </a:t>
            </a:r>
            <a:r>
              <a:rPr lang="en-CA" b="1" dirty="0"/>
              <a:t>193 </a:t>
            </a:r>
            <a:r>
              <a:rPr lang="en-CA" dirty="0"/>
              <a:t>times</a:t>
            </a:r>
          </a:p>
          <a:p>
            <a:pPr marL="0" indent="0">
              <a:buNone/>
            </a:pPr>
            <a:endParaRPr lang="en-CA" dirty="0"/>
          </a:p>
          <a:p>
            <a:r>
              <a:rPr lang="en-CA" dirty="0"/>
              <a:t>Getting ahead of myself. </a:t>
            </a:r>
          </a:p>
        </p:txBody>
      </p:sp>
      <p:sp>
        <p:nvSpPr>
          <p:cNvPr id="4" name="Slide Number Placeholder 3"/>
          <p:cNvSpPr>
            <a:spLocks noGrp="1"/>
          </p:cNvSpPr>
          <p:nvPr>
            <p:ph type="sldNum" sz="quarter" idx="5"/>
          </p:nvPr>
        </p:nvSpPr>
        <p:spPr/>
        <p:txBody>
          <a:bodyPr/>
          <a:lstStyle/>
          <a:p>
            <a:fld id="{6DE817C5-59CF-48D7-BB8A-B61B11320530}" type="slidenum">
              <a:rPr lang="en-CA" smtClean="0"/>
              <a:t>14</a:t>
            </a:fld>
            <a:endParaRPr lang="en-CA"/>
          </a:p>
        </p:txBody>
      </p:sp>
    </p:spTree>
    <p:extLst>
      <p:ext uri="{BB962C8B-B14F-4D97-AF65-F5344CB8AC3E}">
        <p14:creationId xmlns:p14="http://schemas.microsoft.com/office/powerpoint/2010/main" val="72900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15: Outline</a:t>
            </a:r>
          </a:p>
          <a:p>
            <a:r>
              <a:rPr lang="en-CA" dirty="0"/>
              <a:t>In the time I will try to accomplish four things. I will start with a bit of a primer</a:t>
            </a:r>
          </a:p>
          <a:p>
            <a:pPr marL="457200" indent="-457200">
              <a:buFont typeface="+mj-lt"/>
              <a:buAutoNum type="arabicPeriod"/>
            </a:pPr>
            <a:r>
              <a:rPr lang="en-CA" dirty="0"/>
              <a:t>Ontario primer </a:t>
            </a:r>
          </a:p>
          <a:p>
            <a:pPr lvl="1"/>
            <a:r>
              <a:rPr lang="en-CA" dirty="0"/>
              <a:t>energy sources, use and emissions</a:t>
            </a:r>
          </a:p>
          <a:p>
            <a:pPr marL="457200" indent="-457200">
              <a:buFont typeface="+mj-lt"/>
              <a:buAutoNum type="arabicPeriod"/>
            </a:pPr>
            <a:r>
              <a:rPr lang="en-CA" dirty="0"/>
              <a:t>Ford’s climate plan</a:t>
            </a:r>
          </a:p>
          <a:p>
            <a:pPr lvl="1"/>
            <a:r>
              <a:rPr lang="en-CA" dirty="0"/>
              <a:t>Mitigation: Eight prong program</a:t>
            </a:r>
          </a:p>
          <a:p>
            <a:pPr lvl="1"/>
            <a:r>
              <a:rPr lang="en-CA" dirty="0"/>
              <a:t>Adaptation</a:t>
            </a:r>
          </a:p>
          <a:p>
            <a:pPr marL="457200" indent="-457200">
              <a:buFont typeface="+mj-lt"/>
              <a:buAutoNum type="arabicPeriod"/>
            </a:pPr>
            <a:r>
              <a:rPr lang="en-CA" dirty="0"/>
              <a:t>Ford’s climate crimes</a:t>
            </a:r>
          </a:p>
          <a:p>
            <a:pPr lvl="1"/>
            <a:r>
              <a:rPr lang="en-CA" dirty="0"/>
              <a:t>Economic framing</a:t>
            </a:r>
          </a:p>
          <a:p>
            <a:pPr lvl="1"/>
            <a:r>
              <a:rPr lang="en-CA" dirty="0"/>
              <a:t>Highlight a few</a:t>
            </a:r>
          </a:p>
          <a:p>
            <a:pPr marL="457200" indent="-457200">
              <a:buFont typeface="+mj-lt"/>
              <a:buAutoNum type="arabicPeriod"/>
            </a:pPr>
            <a:r>
              <a:rPr lang="en-CA" dirty="0"/>
              <a:t>Developing a new Ontario Climate Plan</a:t>
            </a:r>
          </a:p>
          <a:p>
            <a:endParaRPr lang="en-CA" dirty="0"/>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15</a:t>
            </a:fld>
            <a:endParaRPr lang="en-CA"/>
          </a:p>
        </p:txBody>
      </p:sp>
    </p:spTree>
    <p:extLst>
      <p:ext uri="{BB962C8B-B14F-4D97-AF65-F5344CB8AC3E}">
        <p14:creationId xmlns:p14="http://schemas.microsoft.com/office/powerpoint/2010/main" val="2026665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16: Setting the stage</a:t>
            </a:r>
          </a:p>
          <a:p>
            <a:r>
              <a:rPr lang="en-CA" dirty="0"/>
              <a:t>I'm going to set the stage with some quick facts and trends</a:t>
            </a:r>
          </a:p>
        </p:txBody>
      </p:sp>
      <p:sp>
        <p:nvSpPr>
          <p:cNvPr id="4" name="Slide Number Placeholder 3"/>
          <p:cNvSpPr>
            <a:spLocks noGrp="1"/>
          </p:cNvSpPr>
          <p:nvPr>
            <p:ph type="sldNum" sz="quarter" idx="5"/>
          </p:nvPr>
        </p:nvSpPr>
        <p:spPr/>
        <p:txBody>
          <a:bodyPr/>
          <a:lstStyle/>
          <a:p>
            <a:fld id="{8E1FE174-925C-4CC0-945B-1E5FC8A7F27F}" type="slidenum">
              <a:rPr lang="en-CA" smtClean="0"/>
              <a:t>16</a:t>
            </a:fld>
            <a:endParaRPr lang="en-CA"/>
          </a:p>
        </p:txBody>
      </p:sp>
    </p:spTree>
    <p:extLst>
      <p:ext uri="{BB962C8B-B14F-4D97-AF65-F5344CB8AC3E}">
        <p14:creationId xmlns:p14="http://schemas.microsoft.com/office/powerpoint/2010/main" val="152301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Slide 17: </a:t>
            </a:r>
            <a:r>
              <a:rPr lang="en-CA" sz="1200" dirty="0"/>
              <a:t>GHG Emissions in Canada</a:t>
            </a:r>
          </a:p>
          <a:p>
            <a:endParaRPr lang="en-CA" dirty="0"/>
          </a:p>
          <a:p>
            <a:r>
              <a:rPr lang="en-CA" dirty="0"/>
              <a:t>Two provinces in Canada are responsible for 60% of Canada’s </a:t>
            </a:r>
            <a:r>
              <a:rPr lang="en-CA" dirty="0" err="1"/>
              <a:t>ghg</a:t>
            </a:r>
            <a:r>
              <a:rPr lang="en-CA" dirty="0"/>
              <a:t> emissions.</a:t>
            </a:r>
          </a:p>
          <a:p>
            <a:r>
              <a:rPr lang="en-CA" dirty="0"/>
              <a:t>As you can see from the map Ontario is in second place., the second worst.</a:t>
            </a:r>
          </a:p>
          <a:p>
            <a:r>
              <a:rPr lang="en-CA" dirty="0"/>
              <a:t>Since </a:t>
            </a:r>
            <a:r>
              <a:rPr lang="en-CA" dirty="0" err="1"/>
              <a:t>Ont</a:t>
            </a:r>
            <a:r>
              <a:rPr lang="en-CA" dirty="0"/>
              <a:t> accounts for so much of the country’s emissions what we do in Ontario has an outsized effect on Canada’s ability to achieve its Paris commitments. </a:t>
            </a:r>
          </a:p>
        </p:txBody>
      </p:sp>
      <p:sp>
        <p:nvSpPr>
          <p:cNvPr id="4" name="Slide Number Placeholder 3"/>
          <p:cNvSpPr>
            <a:spLocks noGrp="1"/>
          </p:cNvSpPr>
          <p:nvPr>
            <p:ph type="sldNum" sz="quarter" idx="5"/>
          </p:nvPr>
        </p:nvSpPr>
        <p:spPr/>
        <p:txBody>
          <a:bodyPr/>
          <a:lstStyle/>
          <a:p>
            <a:fld id="{8E1FE174-925C-4CC0-945B-1E5FC8A7F27F}" type="slidenum">
              <a:rPr lang="en-CA" smtClean="0"/>
              <a:t>17</a:t>
            </a:fld>
            <a:endParaRPr lang="en-CA"/>
          </a:p>
        </p:txBody>
      </p:sp>
    </p:spTree>
    <p:extLst>
      <p:ext uri="{BB962C8B-B14F-4D97-AF65-F5344CB8AC3E}">
        <p14:creationId xmlns:p14="http://schemas.microsoft.com/office/powerpoint/2010/main" val="1708714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Helvetica Neue"/>
                <a:ea typeface="Times New Roman" panose="02020603050405020304" pitchFamily="18" charset="0"/>
              </a:rPr>
              <a:t>Slide 18: :</a:t>
            </a:r>
            <a:r>
              <a:rPr lang="en-CA" sz="1200" dirty="0">
                <a:latin typeface="Calibri" panose="020F0502020204030204" pitchFamily="34" charset="0"/>
                <a:cs typeface="Calibri" panose="020F0502020204030204" pitchFamily="34" charset="0"/>
              </a:rPr>
              <a:t>Sector Emissions </a:t>
            </a:r>
            <a:endParaRPr lang="en-CA" dirty="0">
              <a:latin typeface="Helvetica Neue"/>
              <a:ea typeface="Times New Roman" panose="02020603050405020304" pitchFamily="18" charset="0"/>
            </a:endParaRPr>
          </a:p>
          <a:p>
            <a:r>
              <a:rPr lang="en-CA" dirty="0">
                <a:latin typeface="Helvetica Neue"/>
                <a:ea typeface="Times New Roman" panose="02020603050405020304" pitchFamily="18" charset="0"/>
              </a:rPr>
              <a:t>On a sector by sector basis here’s what we know</a:t>
            </a:r>
          </a:p>
          <a:p>
            <a:endParaRPr lang="en-CA" dirty="0"/>
          </a:p>
          <a:p>
            <a:r>
              <a:rPr lang="en-CA" sz="1200" dirty="0">
                <a:effectLst/>
                <a:latin typeface="Helvetica Neue"/>
                <a:ea typeface="Times New Roman" panose="02020603050405020304" pitchFamily="18" charset="0"/>
              </a:rPr>
              <a:t>Emissions from the transport sector, contributed 35% of the provinces total emissions. (transport sector Canada wide is 2</a:t>
            </a:r>
            <a:endParaRPr lang="en-CA" sz="1200" dirty="0">
              <a:effectLst/>
              <a:latin typeface="Calibri" panose="020F0502020204030204" pitchFamily="34" charset="0"/>
              <a:ea typeface="Times New Roman" panose="02020603050405020304" pitchFamily="18" charset="0"/>
            </a:endParaRPr>
          </a:p>
          <a:p>
            <a:endParaRPr lang="en-CA" dirty="0"/>
          </a:p>
          <a:p>
            <a:r>
              <a:rPr lang="en-CA" sz="1200" dirty="0">
                <a:effectLst/>
                <a:latin typeface="Helvetica Neue"/>
                <a:ea typeface="Times New Roman" panose="02020603050405020304" pitchFamily="18" charset="0"/>
              </a:rPr>
              <a:t>The second largest source of emissions is from industry at 30%.</a:t>
            </a:r>
          </a:p>
          <a:p>
            <a:r>
              <a:rPr lang="en-CA" sz="1200" dirty="0">
                <a:effectLst/>
                <a:latin typeface="Helvetica Neue"/>
                <a:ea typeface="Times New Roman" panose="02020603050405020304" pitchFamily="18" charset="0"/>
              </a:rPr>
              <a:t>The third largest source is from buildings. Buildings produce about 22% of GHG emissions</a:t>
            </a:r>
          </a:p>
          <a:p>
            <a:endParaRPr lang="en-CA" dirty="0">
              <a:latin typeface="Helvetica Neue"/>
            </a:endParaRPr>
          </a:p>
          <a:p>
            <a:r>
              <a:rPr lang="en-CA" dirty="0">
                <a:latin typeface="Helvetica Neue"/>
              </a:rPr>
              <a:t>Taken together those three sectors account for 87% of </a:t>
            </a:r>
            <a:r>
              <a:rPr lang="en-CA" dirty="0" err="1">
                <a:latin typeface="Helvetica Neue"/>
              </a:rPr>
              <a:t>cdas</a:t>
            </a:r>
            <a:r>
              <a:rPr lang="en-CA" dirty="0">
                <a:latin typeface="Helvetica Neue"/>
              </a:rPr>
              <a:t> emissions</a:t>
            </a:r>
          </a:p>
          <a:p>
            <a:endParaRPr lang="en-CA" dirty="0">
              <a:latin typeface="Helvetica Neue"/>
            </a:endParaRPr>
          </a:p>
          <a:p>
            <a:r>
              <a:rPr lang="en-CA" dirty="0">
                <a:latin typeface="Helvetica Neue"/>
              </a:rPr>
              <a:t>The corollary is this. To have any chance of keeping temperatures below climate tipping points  requires dramatic reductions from those three sectors</a:t>
            </a:r>
            <a:endParaRPr lang="en-CA" dirty="0"/>
          </a:p>
        </p:txBody>
      </p:sp>
      <p:sp>
        <p:nvSpPr>
          <p:cNvPr id="4" name="Slide Number Placeholder 3"/>
          <p:cNvSpPr>
            <a:spLocks noGrp="1"/>
          </p:cNvSpPr>
          <p:nvPr>
            <p:ph type="sldNum" sz="quarter" idx="5"/>
          </p:nvPr>
        </p:nvSpPr>
        <p:spPr/>
        <p:txBody>
          <a:bodyPr/>
          <a:lstStyle/>
          <a:p>
            <a:fld id="{A852F7C7-AC06-42D7-838E-3A4B4DCB2731}" type="slidenum">
              <a:rPr lang="en-CA" smtClean="0"/>
              <a:t>18</a:t>
            </a:fld>
            <a:endParaRPr lang="en-CA"/>
          </a:p>
        </p:txBody>
      </p:sp>
    </p:spTree>
    <p:extLst>
      <p:ext uri="{BB962C8B-B14F-4D97-AF65-F5344CB8AC3E}">
        <p14:creationId xmlns:p14="http://schemas.microsoft.com/office/powerpoint/2010/main" val="2753540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19: Behind each of these sectors emissions is the burning of fossil fuels</a:t>
            </a:r>
          </a:p>
          <a:p>
            <a:r>
              <a:rPr lang="en-CA" dirty="0"/>
              <a:t>In turn that means we have to stop burning fossil fuels in those sectors because </a:t>
            </a:r>
          </a:p>
          <a:p>
            <a:r>
              <a:rPr lang="en-CA" dirty="0"/>
              <a:t>Cars and trucks run on gasoline. The main source of heat in residential buildings is natural gas</a:t>
            </a:r>
          </a:p>
          <a:p>
            <a:r>
              <a:rPr lang="en-CA" dirty="0"/>
              <a:t>And industry runs, in large part on fossil fuels.</a:t>
            </a:r>
          </a:p>
        </p:txBody>
      </p:sp>
      <p:sp>
        <p:nvSpPr>
          <p:cNvPr id="4" name="Slide Number Placeholder 3"/>
          <p:cNvSpPr>
            <a:spLocks noGrp="1"/>
          </p:cNvSpPr>
          <p:nvPr>
            <p:ph type="sldNum" sz="quarter" idx="5"/>
          </p:nvPr>
        </p:nvSpPr>
        <p:spPr/>
        <p:txBody>
          <a:bodyPr/>
          <a:lstStyle/>
          <a:p>
            <a:fld id="{8E1FE174-925C-4CC0-945B-1E5FC8A7F27F}" type="slidenum">
              <a:rPr lang="en-CA" smtClean="0"/>
              <a:t>19</a:t>
            </a:fld>
            <a:endParaRPr lang="en-CA"/>
          </a:p>
        </p:txBody>
      </p:sp>
    </p:spTree>
    <p:extLst>
      <p:ext uri="{BB962C8B-B14F-4D97-AF65-F5344CB8AC3E}">
        <p14:creationId xmlns:p14="http://schemas.microsoft.com/office/powerpoint/2010/main" val="175844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Slide 2: The Scientific evidence and an urgent call to action</a:t>
            </a:r>
          </a:p>
          <a:p>
            <a:r>
              <a:rPr lang="en-CA" dirty="0"/>
              <a:t>In the months leading up to COP 26 there was a series of reports that detailed the severity of the climate emergency  and the urgency of our situation.</a:t>
            </a:r>
          </a:p>
          <a:p>
            <a:pPr marL="0" indent="0">
              <a:buNone/>
            </a:pPr>
            <a:r>
              <a:rPr lang="en-CA" sz="1200" b="1" dirty="0">
                <a:latin typeface="Gill Sans MT" panose="020B0502020104020203" pitchFamily="34" charset="0"/>
              </a:rPr>
              <a:t>Intergovernmental panel on Climate Change (IPCC) Sixth Assessment Report</a:t>
            </a:r>
          </a:p>
          <a:p>
            <a:r>
              <a:rPr lang="en-CA" sz="1200" i="0" dirty="0">
                <a:effectLst/>
                <a:latin typeface="Gill Sans MT" panose="020B0502020104020203" pitchFamily="34" charset="0"/>
              </a:rPr>
              <a:t>Climate Change 2021: The Physical Science Basis </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2</a:t>
            </a:fld>
            <a:endParaRPr lang="en-CA"/>
          </a:p>
        </p:txBody>
      </p:sp>
    </p:spTree>
    <p:extLst>
      <p:ext uri="{BB962C8B-B14F-4D97-AF65-F5344CB8AC3E}">
        <p14:creationId xmlns:p14="http://schemas.microsoft.com/office/powerpoint/2010/main" val="1183083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20: Most of the energy used in Ontario IS FOSSIL FUELS </a:t>
            </a:r>
          </a:p>
          <a:p>
            <a:r>
              <a:rPr lang="en-CA" dirty="0"/>
              <a:t>We know that most of the energy used in Ontario is derived from oil and gas.</a:t>
            </a:r>
          </a:p>
          <a:p>
            <a:r>
              <a:rPr lang="en-CA" dirty="0"/>
              <a:t>As this slide shows over three quarters of our energy is oil and gas.</a:t>
            </a:r>
          </a:p>
          <a:p>
            <a:r>
              <a:rPr lang="en-CA" dirty="0"/>
              <a:t>And actually the situation is a bit worse</a:t>
            </a:r>
          </a:p>
        </p:txBody>
      </p:sp>
      <p:sp>
        <p:nvSpPr>
          <p:cNvPr id="4" name="Slide Number Placeholder 3"/>
          <p:cNvSpPr>
            <a:spLocks noGrp="1"/>
          </p:cNvSpPr>
          <p:nvPr>
            <p:ph type="sldNum" sz="quarter" idx="5"/>
          </p:nvPr>
        </p:nvSpPr>
        <p:spPr/>
        <p:txBody>
          <a:bodyPr/>
          <a:lstStyle/>
          <a:p>
            <a:fld id="{8E1FE174-925C-4CC0-945B-1E5FC8A7F27F}" type="slidenum">
              <a:rPr lang="en-CA" smtClean="0"/>
              <a:t>20</a:t>
            </a:fld>
            <a:endParaRPr lang="en-CA"/>
          </a:p>
        </p:txBody>
      </p:sp>
    </p:spTree>
    <p:extLst>
      <p:ext uri="{BB962C8B-B14F-4D97-AF65-F5344CB8AC3E}">
        <p14:creationId xmlns:p14="http://schemas.microsoft.com/office/powerpoint/2010/main" val="938786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21: Most of the energy used in Ontario IS FOSSIL FUELS </a:t>
            </a:r>
          </a:p>
          <a:p>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Electricity accounts for only 16% of our energy use. But electricity isn’t all clean or green. While the share of gas in our electricity supply is relatively low. It is slated to grow significantly.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21</a:t>
            </a:fld>
            <a:endParaRPr lang="en-CA"/>
          </a:p>
        </p:txBody>
      </p:sp>
    </p:spTree>
    <p:extLst>
      <p:ext uri="{BB962C8B-B14F-4D97-AF65-F5344CB8AC3E}">
        <p14:creationId xmlns:p14="http://schemas.microsoft.com/office/powerpoint/2010/main" val="457308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22: Gas is the new Coal</a:t>
            </a:r>
          </a:p>
          <a:p>
            <a:pPr>
              <a:lnSpc>
                <a:spcPct val="107000"/>
              </a:lnSpc>
              <a:spcAft>
                <a:spcPts val="800"/>
              </a:spcAft>
            </a:pPr>
            <a:r>
              <a:rPr lang="en-CA" sz="1400" kern="1200" dirty="0">
                <a:solidFill>
                  <a:srgbClr val="000000"/>
                </a:solidFill>
                <a:effectLst/>
                <a:latin typeface="Noto Serif" panose="02020600060500020200" pitchFamily="18" charset="0"/>
                <a:ea typeface="Times New Roman" panose="02020603050405020304" pitchFamily="18" charset="0"/>
                <a:cs typeface="Times New Roman" panose="02020603050405020304" pitchFamily="18" charset="0"/>
              </a:rPr>
              <a:t>Ontario achieved a major shift when coal powered gas plants were eliminated. But now Ford is making another seismic shift to gas fired electricity.</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400" kern="1200" dirty="0">
                <a:solidFill>
                  <a:srgbClr val="000000"/>
                </a:solidFill>
                <a:effectLst/>
                <a:latin typeface="Noto Serif" panose="02020600060500020200" pitchFamily="18" charset="0"/>
                <a:ea typeface="Times New Roman" panose="02020603050405020304" pitchFamily="18" charset="0"/>
                <a:cs typeface="Times New Roman" panose="02020603050405020304" pitchFamily="18" charset="0"/>
              </a:rPr>
              <a:t>Ontario has 12 gas fired powered stations.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400" kern="1200" dirty="0">
                <a:solidFill>
                  <a:srgbClr val="000000"/>
                </a:solidFill>
                <a:effectLst/>
                <a:latin typeface="Noto Serif" panose="02020600060500020200" pitchFamily="18" charset="0"/>
                <a:ea typeface="Times New Roman" panose="02020603050405020304" pitchFamily="18" charset="0"/>
                <a:cs typeface="Times New Roman" panose="02020603050405020304" pitchFamily="18" charset="0"/>
              </a:rPr>
              <a:t>In May of 2020 provincially owned Ontario Power Generation spent $2.8 billion to buy three natural gas plants.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As nuclear plants are refurbished </a:t>
            </a:r>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and offline the government plans to expand the share of electricity produced from fossil fuels. The OCAA has estimated gas could provide 20% of electricity production by 2030. Gas is the new coal.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22</a:t>
            </a:fld>
            <a:endParaRPr lang="en-CA"/>
          </a:p>
        </p:txBody>
      </p:sp>
    </p:spTree>
    <p:extLst>
      <p:ext uri="{BB962C8B-B14F-4D97-AF65-F5344CB8AC3E}">
        <p14:creationId xmlns:p14="http://schemas.microsoft.com/office/powerpoint/2010/main" val="1187029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12: Electricity is supposed to reduce GHG emissions. In Ontario gas fired electricity will increase emissions</a:t>
            </a:r>
          </a:p>
          <a:p>
            <a:r>
              <a:rPr lang="en-CA" dirty="0"/>
              <a:t>It will also mean that </a:t>
            </a:r>
            <a:r>
              <a:rPr lang="en-CA" dirty="0" err="1"/>
              <a:t>ghg</a:t>
            </a:r>
            <a:r>
              <a:rPr lang="en-CA" dirty="0"/>
              <a:t> emissions from Ontario's electricity sector will increase. Again, this chart is from the IESO and the yellow line is the tell tale.</a:t>
            </a:r>
          </a:p>
        </p:txBody>
      </p:sp>
      <p:sp>
        <p:nvSpPr>
          <p:cNvPr id="4" name="Slide Number Placeholder 3"/>
          <p:cNvSpPr>
            <a:spLocks noGrp="1"/>
          </p:cNvSpPr>
          <p:nvPr>
            <p:ph type="sldNum" sz="quarter" idx="5"/>
          </p:nvPr>
        </p:nvSpPr>
        <p:spPr/>
        <p:txBody>
          <a:bodyPr/>
          <a:lstStyle/>
          <a:p>
            <a:fld id="{8E1FE174-925C-4CC0-945B-1E5FC8A7F27F}" type="slidenum">
              <a:rPr lang="en-CA" smtClean="0"/>
              <a:t>23</a:t>
            </a:fld>
            <a:endParaRPr lang="en-CA"/>
          </a:p>
        </p:txBody>
      </p:sp>
    </p:spTree>
    <p:extLst>
      <p:ext uri="{BB962C8B-B14F-4D97-AF65-F5344CB8AC3E}">
        <p14:creationId xmlns:p14="http://schemas.microsoft.com/office/powerpoint/2010/main" val="1906430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24: Canada’s Big emitters: </a:t>
            </a:r>
          </a:p>
          <a:p>
            <a:r>
              <a:rPr lang="en-CA" dirty="0"/>
              <a:t>Earlier I said that the second largest sources of Ontario’s emissions come from industry. We know that 1700 Big emitters are responsible for 40% of all GHG pollution in the country. And we know who they are and where they are. Although hard to see individual sites the map does suggest the concentrations.  Again Ontario figures prominently.</a:t>
            </a:r>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24</a:t>
            </a:fld>
            <a:endParaRPr lang="en-CA"/>
          </a:p>
        </p:txBody>
      </p:sp>
    </p:spTree>
    <p:extLst>
      <p:ext uri="{BB962C8B-B14F-4D97-AF65-F5344CB8AC3E}">
        <p14:creationId xmlns:p14="http://schemas.microsoft.com/office/powerpoint/2010/main" val="2134111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25: We know who and where the Big Emitters are</a:t>
            </a:r>
          </a:p>
          <a:p>
            <a:endParaRPr lang="en-CA" dirty="0"/>
          </a:p>
          <a:p>
            <a:pPr marL="342900" lvl="0" indent="-342900">
              <a:lnSpc>
                <a:spcPct val="107000"/>
              </a:lnSpc>
              <a:spcAft>
                <a:spcPts val="800"/>
              </a:spcAft>
              <a:buFont typeface="Arial" panose="020B0604020202020204" pitchFamily="34" charset="0"/>
              <a:buChar char="•"/>
              <a:tabLst>
                <a:tab pos="457200" algn="l"/>
              </a:tabLst>
            </a:pPr>
            <a:r>
              <a:rPr lang="en-CA" sz="1200" dirty="0">
                <a:effectLst/>
                <a:latin typeface="Arial" panose="020B0604020202020204" pitchFamily="34" charset="0"/>
                <a:ea typeface="Calibri" panose="020F0502020204030204" pitchFamily="34" charset="0"/>
                <a:cs typeface="Times New Roman" panose="02020603050405020304" pitchFamily="18" charset="0"/>
              </a:rPr>
              <a:t>Ontario </a:t>
            </a:r>
            <a:r>
              <a:rPr lang="en-CA" sz="1200" dirty="0">
                <a:latin typeface="Arial" panose="020B0604020202020204" pitchFamily="34" charset="0"/>
                <a:ea typeface="Calibri" panose="020F0502020204030204" pitchFamily="34" charset="0"/>
                <a:cs typeface="Times New Roman" panose="02020603050405020304" pitchFamily="18" charset="0"/>
              </a:rPr>
              <a:t>has </a:t>
            </a:r>
            <a:r>
              <a:rPr lang="en-CA" sz="1200" dirty="0">
                <a:effectLst/>
                <a:latin typeface="Arial" panose="020B0604020202020204" pitchFamily="34" charset="0"/>
                <a:ea typeface="Calibri" panose="020F0502020204030204" pitchFamily="34" charset="0"/>
                <a:cs typeface="Times New Roman" panose="02020603050405020304" pitchFamily="18" charset="0"/>
              </a:rPr>
              <a:t>347 of the country’s largest emitters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200" dirty="0">
                <a:effectLst/>
                <a:latin typeface="Arial" panose="020B0604020202020204" pitchFamily="34" charset="0"/>
                <a:ea typeface="Calibri" panose="020F0502020204030204" pitchFamily="34" charset="0"/>
                <a:cs typeface="Times New Roman" panose="02020603050405020304" pitchFamily="18" charset="0"/>
              </a:rPr>
              <a:t>The Auditor General has provided a list of the top 25</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200" dirty="0">
                <a:effectLst/>
                <a:latin typeface="Arial" panose="020B0604020202020204" pitchFamily="34" charset="0"/>
                <a:ea typeface="Calibri" panose="020F0502020204030204" pitchFamily="34" charset="0"/>
                <a:cs typeface="Times New Roman" panose="02020603050405020304" pitchFamily="18" charset="0"/>
              </a:rPr>
              <a:t> Ontario has large emitters in heavy industry, like cement and steelmaking,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200" dirty="0">
                <a:latin typeface="Arial" panose="020B0604020202020204" pitchFamily="34" charset="0"/>
                <a:ea typeface="Calibri" panose="020F0502020204030204" pitchFamily="34" charset="0"/>
                <a:cs typeface="Times New Roman" panose="02020603050405020304" pitchFamily="18" charset="0"/>
              </a:rPr>
              <a:t>R</a:t>
            </a:r>
            <a:r>
              <a:rPr lang="en-CA" sz="1200" dirty="0">
                <a:effectLst/>
                <a:latin typeface="Arial" panose="020B0604020202020204" pitchFamily="34" charset="0"/>
                <a:ea typeface="Calibri" panose="020F0502020204030204" pitchFamily="34" charset="0"/>
                <a:cs typeface="Times New Roman" panose="02020603050405020304" pitchFamily="18" charset="0"/>
              </a:rPr>
              <a:t>egional concentrations such as the Sarnia area which is home to many of Ontario’s largest emitters and includes oil refineries, chemical manufacturing, and a natural gas plant.</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25</a:t>
            </a:fld>
            <a:endParaRPr lang="en-CA"/>
          </a:p>
        </p:txBody>
      </p:sp>
    </p:spTree>
    <p:extLst>
      <p:ext uri="{BB962C8B-B14F-4D97-AF65-F5344CB8AC3E}">
        <p14:creationId xmlns:p14="http://schemas.microsoft.com/office/powerpoint/2010/main" val="972771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26 : Ford’s Climate Plan</a:t>
            </a:r>
          </a:p>
        </p:txBody>
      </p:sp>
      <p:sp>
        <p:nvSpPr>
          <p:cNvPr id="4" name="Slide Number Placeholder 3"/>
          <p:cNvSpPr>
            <a:spLocks noGrp="1"/>
          </p:cNvSpPr>
          <p:nvPr>
            <p:ph type="sldNum" sz="quarter" idx="5"/>
          </p:nvPr>
        </p:nvSpPr>
        <p:spPr/>
        <p:txBody>
          <a:bodyPr/>
          <a:lstStyle/>
          <a:p>
            <a:fld id="{8E1FE174-925C-4CC0-945B-1E5FC8A7F27F}" type="slidenum">
              <a:rPr lang="en-CA" smtClean="0"/>
              <a:t>26</a:t>
            </a:fld>
            <a:endParaRPr lang="en-CA"/>
          </a:p>
        </p:txBody>
      </p:sp>
    </p:spTree>
    <p:extLst>
      <p:ext uri="{BB962C8B-B14F-4D97-AF65-F5344CB8AC3E}">
        <p14:creationId xmlns:p14="http://schemas.microsoft.com/office/powerpoint/2010/main" val="3962828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27: Ford’s climate plan announced in 2019</a:t>
            </a:r>
          </a:p>
          <a:p>
            <a:r>
              <a:rPr lang="en-CA" dirty="0"/>
              <a:t>Ford’s climate plan was announced in 2019 and was buried as section  in the overall environment plan. </a:t>
            </a:r>
          </a:p>
        </p:txBody>
      </p:sp>
      <p:sp>
        <p:nvSpPr>
          <p:cNvPr id="4" name="Slide Number Placeholder 3"/>
          <p:cNvSpPr>
            <a:spLocks noGrp="1"/>
          </p:cNvSpPr>
          <p:nvPr>
            <p:ph type="sldNum" sz="quarter" idx="5"/>
          </p:nvPr>
        </p:nvSpPr>
        <p:spPr/>
        <p:txBody>
          <a:bodyPr/>
          <a:lstStyle/>
          <a:p>
            <a:fld id="{8E1FE174-925C-4CC0-945B-1E5FC8A7F27F}" type="slidenum">
              <a:rPr lang="en-CA" smtClean="0"/>
              <a:t>27</a:t>
            </a:fld>
            <a:endParaRPr lang="en-CA"/>
          </a:p>
        </p:txBody>
      </p:sp>
    </p:spTree>
    <p:extLst>
      <p:ext uri="{BB962C8B-B14F-4D97-AF65-F5344CB8AC3E}">
        <p14:creationId xmlns:p14="http://schemas.microsoft.com/office/powerpoint/2010/main" val="3874724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28 :Trashed the Previous government’s climate plan </a:t>
            </a:r>
          </a:p>
          <a:p>
            <a:r>
              <a:rPr lang="en-CA" sz="1800" kern="1200" dirty="0">
                <a:solidFill>
                  <a:srgbClr val="000000"/>
                </a:solidFill>
                <a:effectLst/>
                <a:latin typeface="Calibri" panose="020F0502020204030204" pitchFamily="34" charset="0"/>
                <a:ea typeface="Times New Roman" panose="02020603050405020304" pitchFamily="18" charset="0"/>
              </a:rPr>
              <a:t>Before he announced the ‘Made in Ontario” plan Ford first trashed the climate programs that were in place. </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rPr>
              <a:t>His actions ranged from </a:t>
            </a:r>
            <a:endParaRPr lang="en-CA" sz="1800" dirty="0">
              <a:effectLst/>
              <a:latin typeface="Times New Roman" panose="02020603050405020304" pitchFamily="18" charset="0"/>
              <a:ea typeface="Times New Roman" panose="02020603050405020304" pitchFamily="18" charset="0"/>
            </a:endParaRPr>
          </a:p>
          <a:p>
            <a:r>
              <a:rPr lang="en-CA" sz="1800" b="1" kern="1200" dirty="0">
                <a:solidFill>
                  <a:srgbClr val="000000"/>
                </a:solidFill>
                <a:effectLst/>
                <a:latin typeface="Calibri" panose="020F0502020204030204" pitchFamily="34" charset="0"/>
                <a:ea typeface="Times New Roman" panose="02020603050405020304" pitchFamily="18" charset="0"/>
              </a:rPr>
              <a:t>The spiteful.</a:t>
            </a:r>
            <a:r>
              <a:rPr lang="en-CA" sz="1800" kern="1200" dirty="0">
                <a:solidFill>
                  <a:srgbClr val="000000"/>
                </a:solidFill>
                <a:effectLst/>
                <a:latin typeface="Calibri" panose="020F0502020204030204" pitchFamily="34" charset="0"/>
                <a:ea typeface="Times New Roman" panose="02020603050405020304" pitchFamily="18" charset="0"/>
              </a:rPr>
              <a:t> He removed the words ‘climate change’ from the environment ministry </a:t>
            </a:r>
            <a:endParaRPr lang="en-CA" sz="1800" dirty="0">
              <a:effectLst/>
              <a:latin typeface="Times New Roman" panose="02020603050405020304" pitchFamily="18" charset="0"/>
              <a:ea typeface="Times New Roman" panose="02020603050405020304" pitchFamily="18" charset="0"/>
            </a:endParaRPr>
          </a:p>
          <a:p>
            <a:r>
              <a:rPr lang="en-CA" sz="1800" b="1" kern="1200" dirty="0">
                <a:solidFill>
                  <a:srgbClr val="000000"/>
                </a:solidFill>
                <a:effectLst/>
                <a:latin typeface="Calibri" panose="020F0502020204030204" pitchFamily="34" charset="0"/>
                <a:ea typeface="Times New Roman" panose="02020603050405020304" pitchFamily="18" charset="0"/>
              </a:rPr>
              <a:t>The petty</a:t>
            </a:r>
            <a:r>
              <a:rPr lang="en-CA" sz="1800" kern="1200" dirty="0">
                <a:solidFill>
                  <a:srgbClr val="000000"/>
                </a:solidFill>
                <a:effectLst/>
                <a:latin typeface="Calibri" panose="020F0502020204030204" pitchFamily="34" charset="0"/>
                <a:ea typeface="Times New Roman" panose="02020603050405020304" pitchFamily="18" charset="0"/>
              </a:rPr>
              <a:t>--- he ripped out the charging stations from GO stations. </a:t>
            </a:r>
            <a:endParaRPr lang="en-CA" sz="1800" dirty="0">
              <a:effectLst/>
              <a:latin typeface="Times New Roman" panose="02020603050405020304" pitchFamily="18" charset="0"/>
              <a:ea typeface="Times New Roman" panose="02020603050405020304" pitchFamily="18" charset="0"/>
            </a:endParaRPr>
          </a:p>
          <a:p>
            <a:r>
              <a:rPr lang="en-CA" sz="1800" b="1" kern="1200" dirty="0">
                <a:solidFill>
                  <a:srgbClr val="000000"/>
                </a:solidFill>
                <a:effectLst/>
                <a:latin typeface="Calibri" panose="020F0502020204030204" pitchFamily="34" charset="0"/>
                <a:ea typeface="Times New Roman" panose="02020603050405020304" pitchFamily="18" charset="0"/>
              </a:rPr>
              <a:t>The vengeful</a:t>
            </a:r>
            <a:r>
              <a:rPr lang="en-CA" sz="1800" kern="1200" dirty="0">
                <a:solidFill>
                  <a:srgbClr val="000000"/>
                </a:solidFill>
                <a:effectLst/>
                <a:latin typeface="Calibri" panose="020F0502020204030204" pitchFamily="34" charset="0"/>
                <a:ea typeface="Times New Roman" panose="02020603050405020304" pitchFamily="18" charset="0"/>
              </a:rPr>
              <a:t> –he scrapped the cap-and-trade program </a:t>
            </a:r>
            <a:endParaRPr lang="en-CA" sz="1800" dirty="0">
              <a:effectLst/>
              <a:latin typeface="Times New Roman" panose="02020603050405020304" pitchFamily="18" charset="0"/>
              <a:ea typeface="Times New Roman" panose="02020603050405020304" pitchFamily="18" charset="0"/>
            </a:endParaRPr>
          </a:p>
          <a:p>
            <a:r>
              <a:rPr lang="en-CA" sz="1800" b="1" kern="1200" dirty="0">
                <a:solidFill>
                  <a:srgbClr val="000000"/>
                </a:solidFill>
                <a:effectLst/>
                <a:latin typeface="Calibri" panose="020F0502020204030204" pitchFamily="34" charset="0"/>
                <a:ea typeface="Times New Roman" panose="02020603050405020304" pitchFamily="18" charset="0"/>
              </a:rPr>
              <a:t>The wasteful</a:t>
            </a:r>
            <a:r>
              <a:rPr lang="en-CA" sz="1800" kern="1200" dirty="0">
                <a:solidFill>
                  <a:srgbClr val="000000"/>
                </a:solidFill>
                <a:effectLst/>
                <a:latin typeface="Calibri" panose="020F0502020204030204" pitchFamily="34" charset="0"/>
                <a:ea typeface="Times New Roman" panose="02020603050405020304" pitchFamily="18" charset="0"/>
              </a:rPr>
              <a:t> -$230 million to tear up green energy contracts,  </a:t>
            </a:r>
            <a:endParaRPr lang="en-CA" sz="1800" dirty="0">
              <a:effectLst/>
              <a:latin typeface="Times New Roman" panose="02020603050405020304" pitchFamily="18" charset="0"/>
              <a:ea typeface="Times New Roman" panose="02020603050405020304" pitchFamily="18" charset="0"/>
            </a:endParaRPr>
          </a:p>
          <a:p>
            <a:r>
              <a:rPr lang="en-CA" sz="1800" b="1" kern="1200" dirty="0">
                <a:solidFill>
                  <a:srgbClr val="000000"/>
                </a:solidFill>
                <a:effectLst/>
                <a:latin typeface="Calibri" panose="020F0502020204030204" pitchFamily="34" charset="0"/>
                <a:ea typeface="Times New Roman" panose="02020603050405020304" pitchFamily="18" charset="0"/>
              </a:rPr>
              <a:t>The ludicrous</a:t>
            </a:r>
            <a:r>
              <a:rPr lang="en-CA" sz="1800" kern="1200" dirty="0">
                <a:solidFill>
                  <a:srgbClr val="000000"/>
                </a:solidFill>
                <a:effectLst/>
                <a:latin typeface="Calibri" panose="020F0502020204030204" pitchFamily="34" charset="0"/>
                <a:ea typeface="Times New Roman" panose="02020603050405020304" pitchFamily="18" charset="0"/>
              </a:rPr>
              <a:t>- scrapped the tree planting program  </a:t>
            </a:r>
            <a:endParaRPr lang="en-CA" sz="1800" dirty="0">
              <a:effectLst/>
              <a:latin typeface="Times New Roman" panose="02020603050405020304" pitchFamily="18" charset="0"/>
              <a:ea typeface="Times New Roman" panose="02020603050405020304" pitchFamily="18" charset="0"/>
            </a:endParaRPr>
          </a:p>
          <a:p>
            <a:r>
              <a:rPr lang="en-CA" sz="1800" b="1" kern="1200" dirty="0">
                <a:solidFill>
                  <a:srgbClr val="000000"/>
                </a:solidFill>
                <a:effectLst/>
                <a:latin typeface="Calibri" panose="020F0502020204030204" pitchFamily="34" charset="0"/>
                <a:ea typeface="Times New Roman" panose="02020603050405020304" pitchFamily="18" charset="0"/>
              </a:rPr>
              <a:t>The alarming</a:t>
            </a:r>
            <a:r>
              <a:rPr lang="en-CA" sz="1800" kern="1200" dirty="0">
                <a:solidFill>
                  <a:srgbClr val="000000"/>
                </a:solidFill>
                <a:effectLst/>
                <a:latin typeface="Calibri" panose="020F0502020204030204" pitchFamily="34" charset="0"/>
                <a:ea typeface="Times New Roman" panose="02020603050405020304" pitchFamily="18" charset="0"/>
              </a:rPr>
              <a:t> –he reduced Ontario’s emission targets.</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28</a:t>
            </a:fld>
            <a:endParaRPr lang="en-CA" dirty="0"/>
          </a:p>
        </p:txBody>
      </p:sp>
    </p:spTree>
    <p:extLst>
      <p:ext uri="{BB962C8B-B14F-4D97-AF65-F5344CB8AC3E}">
        <p14:creationId xmlns:p14="http://schemas.microsoft.com/office/powerpoint/2010/main" val="3424184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Slide 29:</a:t>
            </a:r>
            <a:r>
              <a:rPr lang="en-CA" sz="1800" kern="1200" cap="all"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CA" sz="1800" dirty="0">
                <a:effectLst/>
                <a:latin typeface="Calibri" panose="020F0502020204030204" pitchFamily="34" charset="0"/>
                <a:ea typeface="Calibri" panose="020F0502020204030204" pitchFamily="34" charset="0"/>
                <a:cs typeface="Times New Roman" panose="02020603050405020304" pitchFamily="18" charset="0"/>
              </a:rPr>
              <a:t>From Made in Ontario plan</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He trashed the programs and then took credit for their results. This is a quote from the Ford plan.</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Quick Fact: almost all of Canada’s progress towards its 2030 Paris Agreement targets has been driven by Ontario.</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And to reinforce the point they provide the graph on the right.</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Two points. The graph ends in 2016 and by the time the government wrote its’ quick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fac’t</a:t>
            </a:r>
            <a:r>
              <a:rPr lang="en-CA" sz="1800" dirty="0">
                <a:effectLst/>
                <a:latin typeface="Calibri" panose="020F0502020204030204" pitchFamily="34" charset="0"/>
                <a:ea typeface="Calibri" panose="020F0502020204030204" pitchFamily="34" charset="0"/>
                <a:cs typeface="Times New Roman" panose="02020603050405020304" pitchFamily="18" charset="0"/>
              </a:rPr>
              <a:t> it was already playing loose with the evidence.</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29</a:t>
            </a:fld>
            <a:endParaRPr lang="en-CA"/>
          </a:p>
        </p:txBody>
      </p:sp>
    </p:spTree>
    <p:extLst>
      <p:ext uri="{BB962C8B-B14F-4D97-AF65-F5344CB8AC3E}">
        <p14:creationId xmlns:p14="http://schemas.microsoft.com/office/powerpoint/2010/main" val="13528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3:  The IEA report shocked industry and rattled governments</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3</a:t>
            </a:fld>
            <a:endParaRPr lang="en-CA"/>
          </a:p>
        </p:txBody>
      </p:sp>
    </p:spTree>
    <p:extLst>
      <p:ext uri="{BB962C8B-B14F-4D97-AF65-F5344CB8AC3E}">
        <p14:creationId xmlns:p14="http://schemas.microsoft.com/office/powerpoint/2010/main" val="912347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30 :Historical GHG emission trends  </a:t>
            </a:r>
          </a:p>
          <a:p>
            <a:r>
              <a:rPr lang="en-CA" dirty="0"/>
              <a:t>Until the election of Doug Ford Ontario was making good progress on reducing GHG emissions. You can see the trend downward, much of it a result of shutting down </a:t>
            </a:r>
            <a:r>
              <a:rPr lang="en-CA" dirty="0" err="1"/>
              <a:t>Ontatio’s</a:t>
            </a:r>
            <a:r>
              <a:rPr lang="en-CA" dirty="0"/>
              <a:t> coal fired </a:t>
            </a:r>
            <a:r>
              <a:rPr lang="en-CA" dirty="0" err="1"/>
              <a:t>eledctricity</a:t>
            </a:r>
            <a:r>
              <a:rPr lang="en-CA" dirty="0"/>
              <a:t> plants. </a:t>
            </a:r>
          </a:p>
        </p:txBody>
      </p:sp>
      <p:sp>
        <p:nvSpPr>
          <p:cNvPr id="4" name="Slide Number Placeholder 3"/>
          <p:cNvSpPr>
            <a:spLocks noGrp="1"/>
          </p:cNvSpPr>
          <p:nvPr>
            <p:ph type="sldNum" sz="quarter" idx="5"/>
          </p:nvPr>
        </p:nvSpPr>
        <p:spPr/>
        <p:txBody>
          <a:bodyPr/>
          <a:lstStyle/>
          <a:p>
            <a:fld id="{8E1FE174-925C-4CC0-945B-1E5FC8A7F27F}" type="slidenum">
              <a:rPr lang="en-CA" smtClean="0"/>
              <a:t>30</a:t>
            </a:fld>
            <a:endParaRPr lang="en-CA" dirty="0"/>
          </a:p>
        </p:txBody>
      </p:sp>
    </p:spTree>
    <p:extLst>
      <p:ext uri="{BB962C8B-B14F-4D97-AF65-F5344CB8AC3E}">
        <p14:creationId xmlns:p14="http://schemas.microsoft.com/office/powerpoint/2010/main" val="1493154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31: Historical trend in GHG Emissions</a:t>
            </a:r>
          </a:p>
          <a:p>
            <a:r>
              <a:rPr lang="en-CA" dirty="0"/>
              <a:t>Ford was elected in 2018. there is only data for his first couple of years. Instead of consolidating the gains that had been made he did an about face on climate action and He has bent the emission curve upwards.</a:t>
            </a:r>
          </a:p>
        </p:txBody>
      </p:sp>
      <p:sp>
        <p:nvSpPr>
          <p:cNvPr id="4" name="Slide Number Placeholder 3"/>
          <p:cNvSpPr>
            <a:spLocks noGrp="1"/>
          </p:cNvSpPr>
          <p:nvPr>
            <p:ph type="sldNum" sz="quarter" idx="5"/>
          </p:nvPr>
        </p:nvSpPr>
        <p:spPr/>
        <p:txBody>
          <a:bodyPr/>
          <a:lstStyle/>
          <a:p>
            <a:fld id="{8E1FE174-925C-4CC0-945B-1E5FC8A7F27F}" type="slidenum">
              <a:rPr lang="en-CA" smtClean="0"/>
              <a:t>31</a:t>
            </a:fld>
            <a:endParaRPr lang="en-CA"/>
          </a:p>
        </p:txBody>
      </p:sp>
    </p:spTree>
    <p:extLst>
      <p:ext uri="{BB962C8B-B14F-4D97-AF65-F5344CB8AC3E}">
        <p14:creationId xmlns:p14="http://schemas.microsoft.com/office/powerpoint/2010/main" val="42904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32: Ford’s “made in Ontario” plan</a:t>
            </a:r>
          </a:p>
          <a:p>
            <a:r>
              <a:rPr lang="en-CA" dirty="0"/>
              <a:t>Ford introduced a revised climate target to reduce Ontario GHG emissions by 30% by 2030. </a:t>
            </a:r>
          </a:p>
        </p:txBody>
      </p:sp>
      <p:sp>
        <p:nvSpPr>
          <p:cNvPr id="4" name="Slide Number Placeholder 3"/>
          <p:cNvSpPr>
            <a:spLocks noGrp="1"/>
          </p:cNvSpPr>
          <p:nvPr>
            <p:ph type="sldNum" sz="quarter" idx="5"/>
          </p:nvPr>
        </p:nvSpPr>
        <p:spPr/>
        <p:txBody>
          <a:bodyPr/>
          <a:lstStyle/>
          <a:p>
            <a:fld id="{8E1FE174-925C-4CC0-945B-1E5FC8A7F27F}" type="slidenum">
              <a:rPr lang="en-CA" smtClean="0"/>
              <a:t>32</a:t>
            </a:fld>
            <a:endParaRPr lang="en-CA"/>
          </a:p>
        </p:txBody>
      </p:sp>
    </p:spTree>
    <p:extLst>
      <p:ext uri="{BB962C8B-B14F-4D97-AF65-F5344CB8AC3E}">
        <p14:creationId xmlns:p14="http://schemas.microsoft.com/office/powerpoint/2010/main" val="3717672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33: Ford dilemma was how to have a climate plan without climate action</a:t>
            </a:r>
          </a:p>
          <a:p>
            <a:pPr>
              <a:lnSpc>
                <a:spcPct val="120000"/>
              </a:lnSpc>
              <a:spcAft>
                <a:spcPts val="800"/>
              </a:spcAft>
            </a:pPr>
            <a:r>
              <a:rPr lang="en-CA"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Ford’s dilemma was how to have a </a:t>
            </a:r>
            <a:r>
              <a:rPr lang="en-CA"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climate plan</a:t>
            </a:r>
            <a:r>
              <a:rPr lang="en-CA"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without </a:t>
            </a:r>
            <a:r>
              <a:rPr lang="en-CA"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climate action.</a:t>
            </a:r>
            <a:r>
              <a:rPr lang="en-CA"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He had already boxed himself in. He had already decided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buFont typeface="Symbol" panose="05050102010706020507" pitchFamily="18" charset="2"/>
              <a:buChar char=""/>
            </a:pPr>
            <a:r>
              <a:rPr lang="en-CA" sz="1400" kern="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That green, renewable energy was </a:t>
            </a:r>
            <a:r>
              <a:rPr lang="en-CA" sz="1400" b="1" kern="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not</a:t>
            </a:r>
            <a:r>
              <a:rPr lang="en-CA" sz="1400" kern="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part of the equation</a:t>
            </a:r>
            <a:endParaRPr lang="en-CA" sz="1400" dirty="0">
              <a:effectLst/>
              <a:latin typeface="Times New Roman" panose="02020603050405020304" pitchFamily="18" charset="0"/>
              <a:ea typeface="Times New Roman" panose="02020603050405020304" pitchFamily="18" charset="0"/>
            </a:endParaRPr>
          </a:p>
          <a:p>
            <a:pPr marL="342900" lvl="0" indent="-342900">
              <a:lnSpc>
                <a:spcPct val="120000"/>
              </a:lnSpc>
              <a:buFont typeface="Symbol" panose="05050102010706020507" pitchFamily="18" charset="2"/>
              <a:buChar char=""/>
            </a:pPr>
            <a:r>
              <a:rPr lang="en-CA" sz="1400" kern="1200" dirty="0">
                <a:solidFill>
                  <a:srgbClr val="000000"/>
                </a:solidFill>
                <a:effectLst/>
                <a:latin typeface="Calibri" panose="020F0502020204030204" pitchFamily="34" charset="0"/>
                <a:ea typeface="Times New Roman" panose="02020603050405020304" pitchFamily="18" charset="0"/>
              </a:rPr>
              <a:t>To fight the federal carbon pricing system in the courts and through an expensive PR campaign</a:t>
            </a:r>
            <a:endParaRPr lang="en-CA" sz="1400" dirty="0">
              <a:effectLst/>
              <a:latin typeface="Times New Roman" panose="02020603050405020304" pitchFamily="18" charset="0"/>
              <a:ea typeface="Times New Roman" panose="02020603050405020304" pitchFamily="18" charset="0"/>
            </a:endParaRPr>
          </a:p>
          <a:p>
            <a:pPr marL="342900" lvl="0" indent="-342900">
              <a:lnSpc>
                <a:spcPct val="120000"/>
              </a:lnSpc>
              <a:buFont typeface="Symbol" panose="05050102010706020507" pitchFamily="18" charset="2"/>
              <a:buChar char=""/>
            </a:pPr>
            <a:r>
              <a:rPr lang="en-CA" sz="1400" kern="1200" dirty="0">
                <a:solidFill>
                  <a:srgbClr val="000000"/>
                </a:solidFill>
                <a:effectLst/>
                <a:latin typeface="Calibri" panose="020F0502020204030204" pitchFamily="34" charset="0"/>
                <a:ea typeface="Times New Roman" panose="02020603050405020304" pitchFamily="18" charset="0"/>
              </a:rPr>
              <a:t>To cut subsidies for initiatives such as zero emission vehicles</a:t>
            </a:r>
            <a:endParaRPr lang="en-CA" sz="1400" dirty="0">
              <a:effectLst/>
              <a:latin typeface="Times New Roman" panose="02020603050405020304" pitchFamily="18" charset="0"/>
              <a:ea typeface="Times New Roman" panose="02020603050405020304" pitchFamily="18" charset="0"/>
            </a:endParaRPr>
          </a:p>
          <a:p>
            <a:r>
              <a:rPr lang="en-CA" sz="1400" b="1" kern="1200" dirty="0">
                <a:solidFill>
                  <a:srgbClr val="000000"/>
                </a:solidFill>
                <a:effectLst/>
                <a:latin typeface="Calibri" panose="020F0502020204030204" pitchFamily="34" charset="0"/>
                <a:ea typeface="Times New Roman" panose="02020603050405020304" pitchFamily="18" charset="0"/>
              </a:rPr>
              <a:t> </a:t>
            </a:r>
            <a:endParaRPr lang="en-CA" sz="14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33</a:t>
            </a:fld>
            <a:endParaRPr lang="en-CA"/>
          </a:p>
        </p:txBody>
      </p:sp>
    </p:spTree>
    <p:extLst>
      <p:ext uri="{BB962C8B-B14F-4D97-AF65-F5344CB8AC3E}">
        <p14:creationId xmlns:p14="http://schemas.microsoft.com/office/powerpoint/2010/main" val="2536807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34 Ford’s plan: eight prong Non-action program</a:t>
            </a:r>
          </a:p>
          <a:p>
            <a:r>
              <a:rPr lang="en-CA" sz="1800" kern="1200" dirty="0">
                <a:solidFill>
                  <a:srgbClr val="000000"/>
                </a:solidFill>
                <a:effectLst/>
                <a:latin typeface="Calibri" panose="020F0502020204030204" pitchFamily="34" charset="0"/>
                <a:ea typeface="Times New Roman" panose="02020603050405020304" pitchFamily="18" charset="0"/>
              </a:rPr>
              <a:t>What he was left with was a mashup of this and that and a whole lot of wishful thinking and deceitful accounting. He called it an eight-prong program. </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rPr>
              <a:t>That short list is the entirety of the Ford climate plan.</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34</a:t>
            </a:fld>
            <a:endParaRPr lang="en-CA"/>
          </a:p>
        </p:txBody>
      </p:sp>
    </p:spTree>
    <p:extLst>
      <p:ext uri="{BB962C8B-B14F-4D97-AF65-F5344CB8AC3E}">
        <p14:creationId xmlns:p14="http://schemas.microsoft.com/office/powerpoint/2010/main" val="1930129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Slide 35: </a:t>
            </a:r>
            <a:r>
              <a:rPr lang="en-CA" sz="1200" dirty="0"/>
              <a:t>Ford’s plan to reduce emissions by 30% by 2030 over 2005</a:t>
            </a:r>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35</a:t>
            </a:fld>
            <a:endParaRPr lang="en-CA"/>
          </a:p>
        </p:txBody>
      </p:sp>
    </p:spTree>
    <p:extLst>
      <p:ext uri="{BB962C8B-B14F-4D97-AF65-F5344CB8AC3E}">
        <p14:creationId xmlns:p14="http://schemas.microsoft.com/office/powerpoint/2010/main" val="3841853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36: Ford plan to reduce emissions by 17.6 MT</a:t>
            </a:r>
          </a:p>
          <a:p>
            <a:r>
              <a:rPr lang="en-CA" kern="1200" dirty="0">
                <a:solidFill>
                  <a:srgbClr val="000000"/>
                </a:solidFill>
                <a:effectLst/>
                <a:latin typeface="Calibri" panose="020F0502020204030204" pitchFamily="34" charset="0"/>
                <a:ea typeface="Times New Roman" panose="02020603050405020304" pitchFamily="18" charset="0"/>
              </a:rPr>
              <a:t>According to the plan a 30% target, means reducing emissions by 17.6 MT---a totally inadequate number.  The govt has estimated the emission reduction potential from each of the eight prongs. </a:t>
            </a:r>
            <a:endParaRPr lang="en-CA" dirty="0">
              <a:effectLst/>
              <a:latin typeface="Times New Roman" panose="02020603050405020304" pitchFamily="18" charset="0"/>
              <a:ea typeface="Times New Roman" panose="02020603050405020304" pitchFamily="18" charset="0"/>
            </a:endParaRPr>
          </a:p>
          <a:p>
            <a:r>
              <a:rPr lang="en-CA" kern="1200" dirty="0">
                <a:solidFill>
                  <a:srgbClr val="000000"/>
                </a:solidFill>
                <a:effectLst/>
                <a:latin typeface="Calibri" panose="020F0502020204030204" pitchFamily="34" charset="0"/>
                <a:ea typeface="Times New Roman" panose="02020603050405020304" pitchFamily="18" charset="0"/>
              </a:rPr>
              <a:t> </a:t>
            </a:r>
            <a:endParaRPr lang="en-CA"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36</a:t>
            </a:fld>
            <a:endParaRPr lang="en-CA"/>
          </a:p>
        </p:txBody>
      </p:sp>
    </p:spTree>
    <p:extLst>
      <p:ext uri="{BB962C8B-B14F-4D97-AF65-F5344CB8AC3E}">
        <p14:creationId xmlns:p14="http://schemas.microsoft.com/office/powerpoint/2010/main" val="3665182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dirty="0"/>
              <a:t>Slide 37: Example 1: Low carbon  Vehicles </a:t>
            </a:r>
          </a:p>
          <a:p>
            <a:pPr marL="0" indent="0">
              <a:buNone/>
            </a:pPr>
            <a:r>
              <a:rPr lang="en-CA" sz="1200" dirty="0">
                <a:effectLst/>
                <a:latin typeface="Helvetica Neue"/>
                <a:ea typeface="Times New Roman" panose="02020603050405020304" pitchFamily="18" charset="0"/>
              </a:rPr>
              <a:t>Almost 15% of the emission reductions to come from the Ford government has projected for 2030 results from the shift to electric vehicles. </a:t>
            </a:r>
          </a:p>
          <a:p>
            <a:pPr marL="0" indent="0">
              <a:buNone/>
            </a:pPr>
            <a:r>
              <a:rPr lang="en-CA" sz="1200" dirty="0">
                <a:effectLst/>
                <a:latin typeface="Helvetica Neue"/>
                <a:ea typeface="Times New Roman" panose="02020603050405020304" pitchFamily="18" charset="0"/>
              </a:rPr>
              <a:t> To arrive at this number the government estimated that by 2030 there would be 1.3 million electric cars on the road in Ontario.  </a:t>
            </a:r>
          </a:p>
          <a:p>
            <a:pPr marL="0" indent="0">
              <a:buNone/>
            </a:pPr>
            <a:r>
              <a:rPr lang="en-CA" sz="1200" dirty="0">
                <a:effectLst/>
                <a:latin typeface="Helvetica Neue"/>
                <a:ea typeface="Times New Roman" panose="02020603050405020304" pitchFamily="18" charset="0"/>
              </a:rPr>
              <a:t>The figure represents more than a 3000% increase over the number of electric cars on the road in 2019.</a:t>
            </a:r>
          </a:p>
          <a:p>
            <a:pPr marL="0" indent="0">
              <a:buNone/>
            </a:pPr>
            <a:r>
              <a:rPr lang="en-CA" sz="1200" dirty="0">
                <a:effectLst/>
                <a:latin typeface="Helvetica Neue"/>
                <a:ea typeface="Times New Roman" panose="02020603050405020304" pitchFamily="18" charset="0"/>
              </a:rPr>
              <a:t> </a:t>
            </a:r>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37</a:t>
            </a:fld>
            <a:endParaRPr lang="en-CA"/>
          </a:p>
        </p:txBody>
      </p:sp>
    </p:spTree>
    <p:extLst>
      <p:ext uri="{BB962C8B-B14F-4D97-AF65-F5344CB8AC3E}">
        <p14:creationId xmlns:p14="http://schemas.microsoft.com/office/powerpoint/2010/main" val="5252732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dirty="0"/>
              <a:t>Slide 38: Oops!  we miscalculated </a:t>
            </a:r>
          </a:p>
          <a:p>
            <a:pPr marL="0" indent="0">
              <a:buNone/>
            </a:pPr>
            <a:r>
              <a:rPr lang="en-CA" sz="1200" dirty="0">
                <a:effectLst/>
                <a:latin typeface="Helvetica Neue"/>
                <a:ea typeface="Times New Roman" panose="02020603050405020304" pitchFamily="18" charset="0"/>
              </a:rPr>
              <a:t>In arriving at that number the government included the projected surge in electric vehicle sales that were anticipated on the basis of the subsidy program that Ford had already cancelled.</a:t>
            </a:r>
          </a:p>
          <a:p>
            <a:pPr marL="0" indent="0">
              <a:buNone/>
            </a:pPr>
            <a:r>
              <a:rPr lang="en-CA" sz="1200" dirty="0">
                <a:effectLst/>
                <a:latin typeface="Helvetica Neue"/>
                <a:ea typeface="Times New Roman" panose="02020603050405020304" pitchFamily="18" charset="0"/>
              </a:rPr>
              <a:t> </a:t>
            </a:r>
            <a:endParaRPr lang="en-CA" dirty="0"/>
          </a:p>
          <a:p>
            <a:pPr marL="0" indent="0">
              <a:buNone/>
            </a:pPr>
            <a:r>
              <a:rPr lang="en-CA" sz="1200" dirty="0">
                <a:effectLst/>
                <a:latin typeface="Helvetica Neue"/>
                <a:ea typeface="Times New Roman" panose="02020603050405020304" pitchFamily="18" charset="0"/>
              </a:rPr>
              <a:t>Ford cancelled the program then calculated emission reductions as if the program was still in place. </a:t>
            </a:r>
          </a:p>
          <a:p>
            <a:pPr marL="0" indent="0">
              <a:buNone/>
            </a:pPr>
            <a:r>
              <a:rPr lang="en-CA" sz="1200" dirty="0">
                <a:effectLst/>
                <a:latin typeface="Helvetica Neue"/>
                <a:ea typeface="Times New Roman" panose="02020603050405020304" pitchFamily="18" charset="0"/>
              </a:rPr>
              <a:t>Caught out by the Auditor general the government has admitted that instead of the projected 2.6 MT emission reduction in the Plan, electric vehicles will only account for 0.9 Mt reduction.  </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38</a:t>
            </a:fld>
            <a:endParaRPr lang="en-CA"/>
          </a:p>
        </p:txBody>
      </p:sp>
    </p:spTree>
    <p:extLst>
      <p:ext uri="{BB962C8B-B14F-4D97-AF65-F5344CB8AC3E}">
        <p14:creationId xmlns:p14="http://schemas.microsoft.com/office/powerpoint/2010/main" val="666755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39: downward revision and again</a:t>
            </a:r>
          </a:p>
          <a:p>
            <a:r>
              <a:rPr lang="en-CA" sz="1200" dirty="0">
                <a:latin typeface="Gill Sans MT" panose="020B0502020104020203" pitchFamily="34" charset="0"/>
                <a:ea typeface="Times New Roman" panose="02020603050405020304" pitchFamily="18" charset="0"/>
              </a:rPr>
              <a:t>T</a:t>
            </a:r>
            <a:r>
              <a:rPr lang="en-CA" sz="1200" dirty="0">
                <a:effectLst/>
                <a:latin typeface="Gill Sans MT" panose="020B0502020104020203" pitchFamily="34" charset="0"/>
                <a:ea typeface="Times New Roman" panose="02020603050405020304" pitchFamily="18" charset="0"/>
              </a:rPr>
              <a:t>he government has admitted that instead of the projected 2.6 MT emission reduction in the Plan, electric vehicles would only account for 0.9 Mt reduction</a:t>
            </a:r>
            <a:r>
              <a:rPr lang="en-CA" sz="1200" dirty="0">
                <a:effectLst/>
                <a:latin typeface="Helvetica Neue"/>
                <a:ea typeface="Times New Roman" panose="02020603050405020304" pitchFamily="18" charset="0"/>
              </a:rPr>
              <a:t>.  </a:t>
            </a:r>
            <a:endParaRPr lang="en-CA" sz="1200" dirty="0"/>
          </a:p>
          <a:p>
            <a:r>
              <a:rPr lang="en-CA" sz="1200" dirty="0"/>
              <a:t>In a November 2021, report the Auditor General noted that the government had revised its projected emission reductions from electric vehicles beyond the ‘business as usual’ case down to zero.</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39</a:t>
            </a:fld>
            <a:endParaRPr lang="en-CA"/>
          </a:p>
        </p:txBody>
      </p:sp>
    </p:spTree>
    <p:extLst>
      <p:ext uri="{BB962C8B-B14F-4D97-AF65-F5344CB8AC3E}">
        <p14:creationId xmlns:p14="http://schemas.microsoft.com/office/powerpoint/2010/main" val="316126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4: The Scientific evidence and an urgent call to action</a:t>
            </a:r>
          </a:p>
          <a:p>
            <a:pPr marL="457200" lvl="1" indent="0">
              <a:buNone/>
            </a:pPr>
            <a:r>
              <a:rPr lang="en-CA" sz="1900" b="1" dirty="0"/>
              <a:t>The United Nations</a:t>
            </a:r>
          </a:p>
          <a:p>
            <a:pPr lvl="1"/>
            <a:r>
              <a:rPr lang="en-CA" sz="1900" dirty="0"/>
              <a:t>UN Initial NDC Synthesis Report Feb 2021</a:t>
            </a:r>
          </a:p>
          <a:p>
            <a:pPr lvl="1"/>
            <a:r>
              <a:rPr lang="en-CA" sz="1900" dirty="0"/>
              <a:t>UN NDC Synthesis Report Sept 2021</a:t>
            </a:r>
          </a:p>
          <a:p>
            <a:pPr lvl="1"/>
            <a:r>
              <a:rPr lang="en-CA" sz="1900" dirty="0"/>
              <a:t>UN 2021 Production Gap Report</a:t>
            </a:r>
          </a:p>
          <a:p>
            <a:endParaRPr lang="en-CA" sz="1900" dirty="0">
              <a:latin typeface="Gill Sans MT" panose="020B0502020104020203" pitchFamily="34"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4</a:t>
            </a:fld>
            <a:endParaRPr lang="en-CA"/>
          </a:p>
        </p:txBody>
      </p:sp>
    </p:spTree>
    <p:extLst>
      <p:ext uri="{BB962C8B-B14F-4D97-AF65-F5344CB8AC3E}">
        <p14:creationId xmlns:p14="http://schemas.microsoft.com/office/powerpoint/2010/main" val="2594583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40: Example 2: Emission Performance Standards</a:t>
            </a:r>
          </a:p>
          <a:p>
            <a:r>
              <a:rPr lang="en-CA" sz="1200" dirty="0">
                <a:effectLst/>
                <a:latin typeface="Helvetica Neue"/>
                <a:ea typeface="Times New Roman" panose="02020603050405020304" pitchFamily="18" charset="0"/>
              </a:rPr>
              <a:t>One of the biggest reduction in carbon emissions, according to the Ford plan, is to be achieved by the introduction of </a:t>
            </a:r>
            <a:r>
              <a:rPr lang="en-CA" dirty="0">
                <a:latin typeface="Helvetica Neue"/>
                <a:ea typeface="Times New Roman" panose="02020603050405020304" pitchFamily="18" charset="0"/>
              </a:rPr>
              <a:t>Emission </a:t>
            </a:r>
            <a:r>
              <a:rPr lang="en-CA" sz="1200" dirty="0">
                <a:effectLst/>
                <a:latin typeface="Helvetica Neue"/>
                <a:ea typeface="Times New Roman" panose="02020603050405020304" pitchFamily="18" charset="0"/>
              </a:rPr>
              <a:t>Performance Standards. </a:t>
            </a:r>
          </a:p>
          <a:p>
            <a:r>
              <a:rPr lang="en-CA" sz="1200" dirty="0">
                <a:effectLst/>
                <a:latin typeface="Helvetica Neue"/>
                <a:ea typeface="Times New Roman" panose="02020603050405020304" pitchFamily="18" charset="0"/>
              </a:rPr>
              <a:t>These are facility and sector specific standards that, once set would be threshold beyond which industry would have to pay for additional carbon emissions. </a:t>
            </a:r>
          </a:p>
          <a:p>
            <a:r>
              <a:rPr lang="en-CA" sz="1200" dirty="0">
                <a:effectLst/>
                <a:latin typeface="Helvetica Neue"/>
                <a:ea typeface="Times New Roman" panose="02020603050405020304" pitchFamily="18" charset="0"/>
              </a:rPr>
              <a:t>In the original plan these standards were estimated to account for over 15% of the overall emission reductions by 2030. </a:t>
            </a:r>
            <a:endParaRPr lang="en-CA" dirty="0">
              <a:latin typeface="Helvetica Neue"/>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40</a:t>
            </a:fld>
            <a:endParaRPr lang="en-CA"/>
          </a:p>
        </p:txBody>
      </p:sp>
    </p:spTree>
    <p:extLst>
      <p:ext uri="{BB962C8B-B14F-4D97-AF65-F5344CB8AC3E}">
        <p14:creationId xmlns:p14="http://schemas.microsoft.com/office/powerpoint/2010/main" val="728629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Helvetica Neue"/>
                <a:ea typeface="Times New Roman" panose="02020603050405020304" pitchFamily="18" charset="0"/>
              </a:rPr>
              <a:t>Slide 41:their impact has been drastically down graded</a:t>
            </a:r>
          </a:p>
          <a:p>
            <a:r>
              <a:rPr lang="en-CA" sz="1200" dirty="0">
                <a:effectLst/>
                <a:latin typeface="Helvetica Neue"/>
                <a:ea typeface="Times New Roman" panose="02020603050405020304" pitchFamily="18" charset="0"/>
              </a:rPr>
              <a:t>When introduced these standards were expected to achieve a reduction of 2.7 Mt. </a:t>
            </a:r>
          </a:p>
          <a:p>
            <a:r>
              <a:rPr lang="en-CA" sz="1200" dirty="0">
                <a:effectLst/>
                <a:latin typeface="Helvetica Neue"/>
                <a:ea typeface="Times New Roman" panose="02020603050405020304" pitchFamily="18" charset="0"/>
              </a:rPr>
              <a:t>The government, has </a:t>
            </a:r>
            <a:r>
              <a:rPr lang="en-CA" dirty="0">
                <a:latin typeface="Helvetica Neue"/>
                <a:ea typeface="Times New Roman" panose="02020603050405020304" pitchFamily="18" charset="0"/>
              </a:rPr>
              <a:t>now </a:t>
            </a:r>
            <a:r>
              <a:rPr lang="en-CA" sz="1200" dirty="0">
                <a:effectLst/>
                <a:latin typeface="Helvetica Neue"/>
                <a:ea typeface="Times New Roman" panose="02020603050405020304" pitchFamily="18" charset="0"/>
              </a:rPr>
              <a:t>admitted they will only account, at best, for a 1 Mt GHG reduction. </a:t>
            </a:r>
          </a:p>
          <a:p>
            <a:r>
              <a:rPr lang="en-CA" dirty="0"/>
              <a:t>Industry is responsible for 30% of Ontario’s GHG emissions.</a:t>
            </a:r>
          </a:p>
          <a:p>
            <a:r>
              <a:rPr lang="en-CA" dirty="0"/>
              <a:t>That amounts to 49 MT</a:t>
            </a:r>
          </a:p>
          <a:p>
            <a:r>
              <a:rPr lang="en-CA" dirty="0"/>
              <a:t>The EPS will only eliminate 1 MT or 2%.</a:t>
            </a:r>
          </a:p>
          <a:p>
            <a:endParaRPr lang="en-CA" sz="1200" dirty="0">
              <a:effectLst/>
              <a:latin typeface="Helvetica Neue"/>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41</a:t>
            </a:fld>
            <a:endParaRPr lang="en-CA"/>
          </a:p>
        </p:txBody>
      </p:sp>
    </p:spTree>
    <p:extLst>
      <p:ext uri="{BB962C8B-B14F-4D97-AF65-F5344CB8AC3E}">
        <p14:creationId xmlns:p14="http://schemas.microsoft.com/office/powerpoint/2010/main" val="2988626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Calibri" panose="020F0502020204030204" pitchFamily="34" charset="0"/>
                <a:ea typeface="Times New Roman" panose="02020603050405020304" pitchFamily="18" charset="0"/>
                <a:cs typeface="Calibri" panose="020F0502020204030204" pitchFamily="34" charset="0"/>
              </a:rPr>
              <a:t>Slide 42: </a:t>
            </a:r>
            <a:r>
              <a:rPr lang="en-CA" dirty="0"/>
              <a:t>All eight prongs of the ‘Made in Ontario’ climate plan are overstated</a:t>
            </a:r>
            <a:endParaRPr lang="en-CA" sz="1200" dirty="0">
              <a:effectLst/>
              <a:latin typeface="Calibri" panose="020F0502020204030204" pitchFamily="34" charset="0"/>
              <a:ea typeface="Times New Roman" panose="02020603050405020304" pitchFamily="18" charset="0"/>
              <a:cs typeface="Calibri" panose="020F0502020204030204" pitchFamily="34" charset="0"/>
            </a:endParaRPr>
          </a:p>
          <a:p>
            <a:r>
              <a:rPr lang="en-CA" sz="1200" dirty="0">
                <a:effectLst/>
                <a:latin typeface="Calibri" panose="020F0502020204030204" pitchFamily="34" charset="0"/>
                <a:ea typeface="Times New Roman" panose="02020603050405020304" pitchFamily="18" charset="0"/>
                <a:cs typeface="Calibri" panose="020F0502020204030204" pitchFamily="34" charset="0"/>
              </a:rPr>
              <a:t>And these aren’t the only examples. The natural gas conservation program was exaggerated, the clean fuel initiative was overstated, the hydrogen initiative was overestimated, the organic waste initiative was inflated and on an on.</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CA"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42</a:t>
            </a:fld>
            <a:endParaRPr lang="en-CA"/>
          </a:p>
        </p:txBody>
      </p:sp>
    </p:spTree>
    <p:extLst>
      <p:ext uri="{BB962C8B-B14F-4D97-AF65-F5344CB8AC3E}">
        <p14:creationId xmlns:p14="http://schemas.microsoft.com/office/powerpoint/2010/main" val="3474673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43: Auditor General</a:t>
            </a:r>
          </a:p>
          <a:p>
            <a:r>
              <a:rPr lang="en-CA" sz="1200" dirty="0">
                <a:effectLst/>
                <a:latin typeface="Calibri" panose="020F0502020204030204" pitchFamily="34" charset="0"/>
                <a:ea typeface="Times New Roman" panose="02020603050405020304" pitchFamily="18" charset="0"/>
                <a:cs typeface="Calibri" panose="020F0502020204030204" pitchFamily="34" charset="0"/>
              </a:rPr>
              <a:t>The AG report of 2019  concludes that the Ford government claims were not “supported by sound evidence”.  </a:t>
            </a:r>
            <a:endParaRPr lang="en-CA" sz="1200" dirty="0">
              <a:effectLst/>
              <a:latin typeface="Calibri" panose="020F0502020204030204" pitchFamily="34" charset="0"/>
              <a:ea typeface="Times New Roman" panose="02020603050405020304" pitchFamily="18" charset="0"/>
            </a:endParaRPr>
          </a:p>
          <a:p>
            <a:r>
              <a:rPr lang="en-CA" sz="1200" dirty="0">
                <a:effectLst/>
                <a:latin typeface="Calibri" panose="020F0502020204030204" pitchFamily="34" charset="0"/>
                <a:ea typeface="Times New Roman" panose="02020603050405020304" pitchFamily="18" charset="0"/>
                <a:cs typeface="Calibri" panose="020F0502020204030204" pitchFamily="34" charset="0"/>
              </a:rPr>
              <a:t>In November 2021, the Auditor General noted once again</a:t>
            </a:r>
            <a:r>
              <a:rPr lang="en-CA" sz="1200" dirty="0">
                <a:latin typeface="Calibri" panose="020F0502020204030204" pitchFamily="34" charset="0"/>
                <a:ea typeface="Times New Roman" panose="02020603050405020304" pitchFamily="18" charset="0"/>
                <a:cs typeface="Calibri" panose="020F0502020204030204" pitchFamily="34" charset="0"/>
              </a:rPr>
              <a:t>:</a:t>
            </a:r>
            <a:r>
              <a:rPr lang="en-CA" sz="1200" dirty="0">
                <a:effectLst/>
                <a:latin typeface="Calibri" panose="020F0502020204030204" pitchFamily="34" charset="0"/>
                <a:ea typeface="Times New Roman" panose="02020603050405020304" pitchFamily="18" charset="0"/>
                <a:cs typeface="Calibri" panose="020F0502020204030204" pitchFamily="34" charset="0"/>
              </a:rPr>
              <a:t> </a:t>
            </a:r>
            <a:endParaRPr lang="en-CA" sz="1200" dirty="0">
              <a:effectLst/>
              <a:latin typeface="Calibri" panose="020F0502020204030204" pitchFamily="34" charset="0"/>
              <a:ea typeface="Times New Roman" panose="02020603050405020304" pitchFamily="18" charset="0"/>
            </a:endParaRPr>
          </a:p>
          <a:p>
            <a:pPr marL="0" indent="0">
              <a:buNone/>
            </a:pPr>
            <a:r>
              <a:rPr lang="en-CA" sz="1200" dirty="0">
                <a:effectLst/>
                <a:latin typeface="Calibri" panose="020F0502020204030204" pitchFamily="34" charset="0"/>
                <a:ea typeface="Times New Roman" panose="02020603050405020304" pitchFamily="18" charset="0"/>
                <a:cs typeface="Calibri" panose="020F0502020204030204" pitchFamily="34" charset="0"/>
              </a:rPr>
              <a:t>	“We found that the Ministry’s projected emissions forecast, and the estimated emissions reductions for all eight areas, were not yet supported by sound evidence.”</a:t>
            </a:r>
            <a:endParaRPr lang="en-CA" sz="1200" dirty="0">
              <a:effectLst/>
              <a:latin typeface="Calibri" panose="020F0502020204030204" pitchFamily="34" charset="0"/>
              <a:ea typeface="Times New Roman" panose="02020603050405020304" pitchFamily="18" charset="0"/>
            </a:endParaRPr>
          </a:p>
          <a:p>
            <a:pPr marL="0" indent="0">
              <a:buNone/>
            </a:pPr>
            <a:r>
              <a:rPr lang="en-CA" sz="1200" dirty="0">
                <a:effectLst/>
                <a:latin typeface="Calibri" panose="020F0502020204030204" pitchFamily="34" charset="0"/>
                <a:ea typeface="Times New Roman" panose="02020603050405020304" pitchFamily="18" charset="0"/>
                <a:cs typeface="Calibri" panose="020F0502020204030204" pitchFamily="34" charset="0"/>
              </a:rPr>
              <a:t> </a:t>
            </a:r>
            <a:endParaRPr lang="en-CA" sz="1200" dirty="0">
              <a:effectLst/>
              <a:latin typeface="Calibri" panose="020F0502020204030204" pitchFamily="34"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43</a:t>
            </a:fld>
            <a:endParaRPr lang="en-CA"/>
          </a:p>
        </p:txBody>
      </p:sp>
    </p:spTree>
    <p:extLst>
      <p:ext uri="{BB962C8B-B14F-4D97-AF65-F5344CB8AC3E}">
        <p14:creationId xmlns:p14="http://schemas.microsoft.com/office/powerpoint/2010/main" val="4191431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Slide 44:  </a:t>
            </a:r>
            <a:r>
              <a:rPr lang="en-CA" sz="1200" dirty="0"/>
              <a:t>Ontario Auditor says the plan is not supported by evidence</a:t>
            </a:r>
          </a:p>
          <a:p>
            <a:endParaRPr lang="en-CA" dirty="0"/>
          </a:p>
          <a:p>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Basically, she concluded that none of it was true. And instead of eliminated 17.6 MT of GHG there were committed policies in place to eliminate only 3.4 MT</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that is the little yellow box on the slide.</a:t>
            </a:r>
            <a:endParaRPr lang="en-CA" sz="1800" dirty="0">
              <a:effectLst/>
              <a:latin typeface="Times New Roman" panose="02020603050405020304" pitchFamily="18" charset="0"/>
              <a:ea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44</a:t>
            </a:fld>
            <a:endParaRPr lang="en-CA"/>
          </a:p>
        </p:txBody>
      </p:sp>
    </p:spTree>
    <p:extLst>
      <p:ext uri="{BB962C8B-B14F-4D97-AF65-F5344CB8AC3E}">
        <p14:creationId xmlns:p14="http://schemas.microsoft.com/office/powerpoint/2010/main" val="3861981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45: A bigger problem</a:t>
            </a:r>
          </a:p>
          <a:p>
            <a:r>
              <a:rPr lang="en-CA" sz="1200" dirty="0">
                <a:effectLst/>
                <a:latin typeface="Calibri" panose="020F0502020204030204" pitchFamily="34" charset="0"/>
                <a:ea typeface="Times New Roman" panose="02020603050405020304" pitchFamily="18" charset="0"/>
                <a:cs typeface="Calibri" panose="020F0502020204030204" pitchFamily="34" charset="0"/>
              </a:rPr>
              <a:t>The evidence in the Auditor’s report makes it clear: On the basis of current plans, the Ford government will not reach its 2030 targets. </a:t>
            </a:r>
            <a:endParaRPr lang="en-CA" sz="1200" dirty="0">
              <a:effectLst/>
              <a:latin typeface="Calibri" panose="020F0502020204030204" pitchFamily="34" charset="0"/>
              <a:ea typeface="Times New Roman" panose="02020603050405020304" pitchFamily="18" charset="0"/>
            </a:endParaRPr>
          </a:p>
          <a:p>
            <a:r>
              <a:rPr lang="en-CA" dirty="0"/>
              <a:t>The bigger problem is the huge gap between what Ford is doing and what actually needs to get done.</a:t>
            </a:r>
          </a:p>
          <a:p>
            <a:pPr marL="0" indent="0">
              <a:buNone/>
            </a:pPr>
            <a:r>
              <a:rPr lang="en-CA" sz="1400" b="1" dirty="0">
                <a:effectLst/>
                <a:latin typeface="Calibri" panose="020F0502020204030204" pitchFamily="34" charset="0"/>
                <a:ea typeface="Times New Roman" panose="02020603050405020304" pitchFamily="18" charset="0"/>
                <a:cs typeface="Times New Roman" panose="02020603050405020304" pitchFamily="18" charset="0"/>
              </a:rPr>
              <a:t>Ford’s 30% reduction target is out of date and out of step with what is needed</a:t>
            </a:r>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45</a:t>
            </a:fld>
            <a:endParaRPr lang="en-CA"/>
          </a:p>
        </p:txBody>
      </p:sp>
    </p:spTree>
    <p:extLst>
      <p:ext uri="{BB962C8B-B14F-4D97-AF65-F5344CB8AC3E}">
        <p14:creationId xmlns:p14="http://schemas.microsoft.com/office/powerpoint/2010/main" val="1754018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46: Scoping the size of the problem</a:t>
            </a:r>
          </a:p>
          <a:p>
            <a:endParaRPr lang="en-CA" dirty="0"/>
          </a:p>
          <a:p>
            <a:pPr>
              <a:lnSpc>
                <a:spcPct val="107000"/>
              </a:lnSpc>
              <a:spcAft>
                <a:spcPts val="800"/>
              </a:spcAft>
            </a:pPr>
            <a:r>
              <a:rPr lang="en-CA"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Ford was to match the federal emission reduction target, he would have to achieve a 40-45% reduction. </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45% -a target that is still too low—the required reduction is 50MT not 17.6 MT</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CA"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Ford has ‘committed policies’ to reduce emissions by 3.4 MT when we need to reduce them by 50MT, at the very least. </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CA"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news is really worrying.</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46</a:t>
            </a:fld>
            <a:endParaRPr lang="en-CA"/>
          </a:p>
        </p:txBody>
      </p:sp>
    </p:spTree>
    <p:extLst>
      <p:ext uri="{BB962C8B-B14F-4D97-AF65-F5344CB8AC3E}">
        <p14:creationId xmlns:p14="http://schemas.microsoft.com/office/powerpoint/2010/main" val="917869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47: Emission reduction targets and Ford’s plan</a:t>
            </a:r>
          </a:p>
        </p:txBody>
      </p:sp>
      <p:sp>
        <p:nvSpPr>
          <p:cNvPr id="4" name="Slide Number Placeholder 3"/>
          <p:cNvSpPr>
            <a:spLocks noGrp="1"/>
          </p:cNvSpPr>
          <p:nvPr>
            <p:ph type="sldNum" sz="quarter" idx="5"/>
          </p:nvPr>
        </p:nvSpPr>
        <p:spPr/>
        <p:txBody>
          <a:bodyPr/>
          <a:lstStyle/>
          <a:p>
            <a:fld id="{6DE817C5-59CF-48D7-BB8A-B61B11320530}" type="slidenum">
              <a:rPr lang="en-CA" smtClean="0"/>
              <a:t>47</a:t>
            </a:fld>
            <a:endParaRPr lang="en-CA"/>
          </a:p>
        </p:txBody>
      </p:sp>
    </p:spTree>
    <p:extLst>
      <p:ext uri="{BB962C8B-B14F-4D97-AF65-F5344CB8AC3E}">
        <p14:creationId xmlns:p14="http://schemas.microsoft.com/office/powerpoint/2010/main" val="2010784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48: Mitigation scorecard </a:t>
            </a:r>
          </a:p>
          <a:p>
            <a:r>
              <a:rPr lang="en-CA" dirty="0"/>
              <a:t>An inadequate, out of date emission reduction target</a:t>
            </a:r>
          </a:p>
          <a:p>
            <a:r>
              <a:rPr lang="en-CA" dirty="0"/>
              <a:t>Emissions are going in the wrong direction </a:t>
            </a:r>
          </a:p>
          <a:p>
            <a:r>
              <a:rPr lang="en-CA" dirty="0"/>
              <a:t>Not serious about any climate targets </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48</a:t>
            </a:fld>
            <a:endParaRPr lang="en-CA"/>
          </a:p>
        </p:txBody>
      </p:sp>
    </p:spTree>
    <p:extLst>
      <p:ext uri="{BB962C8B-B14F-4D97-AF65-F5344CB8AC3E}">
        <p14:creationId xmlns:p14="http://schemas.microsoft.com/office/powerpoint/2010/main" val="3369462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49: A climate plan requires both mitigation and adaptation </a:t>
            </a:r>
          </a:p>
          <a:p>
            <a:r>
              <a:rPr lang="en-CA" dirty="0"/>
              <a:t>Mitigation: Reducing Greenhouse gas emissions</a:t>
            </a:r>
          </a:p>
          <a:p>
            <a:r>
              <a:rPr lang="en-CA" dirty="0"/>
              <a:t>Adaptation:</a:t>
            </a:r>
          </a:p>
          <a:p>
            <a:r>
              <a:rPr lang="en-CA" dirty="0"/>
              <a:t>Reducing and preventing losses from severe weather events</a:t>
            </a:r>
          </a:p>
          <a:p>
            <a:r>
              <a:rPr lang="en-CA" dirty="0"/>
              <a:t>Reduce risk and increase resilience</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49</a:t>
            </a:fld>
            <a:endParaRPr lang="en-CA"/>
          </a:p>
        </p:txBody>
      </p:sp>
    </p:spTree>
    <p:extLst>
      <p:ext uri="{BB962C8B-B14F-4D97-AF65-F5344CB8AC3E}">
        <p14:creationId xmlns:p14="http://schemas.microsoft.com/office/powerpoint/2010/main" val="1209217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5: The Conclusions</a:t>
            </a:r>
          </a:p>
          <a:p>
            <a:endParaRPr lang="en-CA" dirty="0"/>
          </a:p>
          <a:p>
            <a:r>
              <a:rPr lang="en-CA" dirty="0"/>
              <a:t>The reports were comprehensive.</a:t>
            </a:r>
          </a:p>
          <a:p>
            <a:r>
              <a:rPr lang="en-CA" dirty="0"/>
              <a:t> They were alarming.</a:t>
            </a:r>
          </a:p>
          <a:p>
            <a:r>
              <a:rPr lang="en-CA" dirty="0"/>
              <a:t> And they were absolutely clear on what has to be done. </a:t>
            </a:r>
          </a:p>
          <a:p>
            <a:r>
              <a:rPr lang="en-CA" dirty="0"/>
              <a:t>Our governments have to </a:t>
            </a:r>
          </a:p>
          <a:p>
            <a:pPr marL="457200" indent="-457200">
              <a:buFont typeface="+mj-lt"/>
              <a:buAutoNum type="arabicPeriod"/>
            </a:pPr>
            <a:r>
              <a:rPr lang="en-CA" sz="1200" dirty="0"/>
              <a:t>Stop fossil fuel expansion</a:t>
            </a:r>
          </a:p>
          <a:p>
            <a:pPr marL="457200" indent="-457200">
              <a:buFont typeface="+mj-lt"/>
              <a:buAutoNum type="arabicPeriod"/>
            </a:pPr>
            <a:r>
              <a:rPr lang="en-CA" sz="1200" dirty="0"/>
              <a:t>Rapidly phase out the production and burning of fossil fuels</a:t>
            </a:r>
          </a:p>
          <a:p>
            <a:pPr marL="457200" indent="-457200">
              <a:buFont typeface="+mj-lt"/>
              <a:buAutoNum type="arabicPeriod"/>
            </a:pPr>
            <a:r>
              <a:rPr lang="en-CA" sz="1200" dirty="0"/>
              <a:t>Invest heavily in renewable energy</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5</a:t>
            </a:fld>
            <a:endParaRPr lang="en-CA"/>
          </a:p>
        </p:txBody>
      </p:sp>
    </p:spTree>
    <p:extLst>
      <p:ext uri="{BB962C8B-B14F-4D97-AF65-F5344CB8AC3E}">
        <p14:creationId xmlns:p14="http://schemas.microsoft.com/office/powerpoint/2010/main" val="2516526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50: The climate crisis is here</a:t>
            </a:r>
          </a:p>
          <a:p>
            <a:r>
              <a:rPr lang="en-CA" dirty="0"/>
              <a:t>We are already dealing with destructive weather events and that is at 1.3 degree Celsius</a:t>
            </a:r>
          </a:p>
          <a:p>
            <a:r>
              <a:rPr lang="en-CA" dirty="0"/>
              <a:t>Severe weather damage to homes , businesses and public infrastructure</a:t>
            </a:r>
          </a:p>
          <a:p>
            <a:r>
              <a:rPr lang="en-CA" dirty="0"/>
              <a:t>Need to limit or prevent losses from floods and fires and droughts and storms and heat waves and….</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50</a:t>
            </a:fld>
            <a:endParaRPr lang="en-CA"/>
          </a:p>
        </p:txBody>
      </p:sp>
    </p:spTree>
    <p:extLst>
      <p:ext uri="{BB962C8B-B14F-4D97-AF65-F5344CB8AC3E}">
        <p14:creationId xmlns:p14="http://schemas.microsoft.com/office/powerpoint/2010/main" val="23662618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51: Ontario’s Adaptation Plan</a:t>
            </a:r>
          </a:p>
          <a:p>
            <a:r>
              <a:rPr lang="en-CA" dirty="0"/>
              <a:t>If the Premier really wanted to help out he would announce a climate adaptation plan </a:t>
            </a:r>
          </a:p>
        </p:txBody>
      </p:sp>
      <p:sp>
        <p:nvSpPr>
          <p:cNvPr id="4" name="Slide Number Placeholder 3"/>
          <p:cNvSpPr>
            <a:spLocks noGrp="1"/>
          </p:cNvSpPr>
          <p:nvPr>
            <p:ph type="sldNum" sz="quarter" idx="5"/>
          </p:nvPr>
        </p:nvSpPr>
        <p:spPr/>
        <p:txBody>
          <a:bodyPr/>
          <a:lstStyle/>
          <a:p>
            <a:fld id="{6DE817C5-59CF-48D7-BB8A-B61B11320530}" type="slidenum">
              <a:rPr lang="en-CA" smtClean="0"/>
              <a:t>51</a:t>
            </a:fld>
            <a:endParaRPr lang="en-CA"/>
          </a:p>
        </p:txBody>
      </p:sp>
    </p:spTree>
    <p:extLst>
      <p:ext uri="{BB962C8B-B14F-4D97-AF65-F5344CB8AC3E}">
        <p14:creationId xmlns:p14="http://schemas.microsoft.com/office/powerpoint/2010/main" val="2324051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52: When the Ford government says anything about adaptation</a:t>
            </a:r>
          </a:p>
          <a:p>
            <a:r>
              <a:rPr lang="en-CA" dirty="0"/>
              <a:t>It  is vague, confused and without the required financial commitments</a:t>
            </a:r>
          </a:p>
          <a:p>
            <a:r>
              <a:rPr lang="en-CA" dirty="0"/>
              <a:t>Green Bond Program only 3% of funds for adaptation and resilience = 1 project</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52</a:t>
            </a:fld>
            <a:endParaRPr lang="en-CA"/>
          </a:p>
        </p:txBody>
      </p:sp>
    </p:spTree>
    <p:extLst>
      <p:ext uri="{BB962C8B-B14F-4D97-AF65-F5344CB8AC3E}">
        <p14:creationId xmlns:p14="http://schemas.microsoft.com/office/powerpoint/2010/main" val="13091595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53: Ontario’s Climate Advisory Panel</a:t>
            </a:r>
          </a:p>
          <a:p>
            <a:r>
              <a:rPr lang="en-CA" dirty="0"/>
              <a:t>Set up in 2019 as part of the ‘Made in Ontario’ climate plan</a:t>
            </a:r>
          </a:p>
          <a:p>
            <a:r>
              <a:rPr lang="en-CA" dirty="0"/>
              <a:t>“The development and implementation of climate change resilience commitments”</a:t>
            </a:r>
          </a:p>
          <a:p>
            <a:r>
              <a:rPr lang="en-CA" dirty="0"/>
              <a:t>The final report was supposedly submitted last November </a:t>
            </a:r>
          </a:p>
          <a:p>
            <a:r>
              <a:rPr lang="en-CA" dirty="0"/>
              <a:t>The Standing Committee on Public Accounts recommended the government make the advice publicly available.</a:t>
            </a:r>
          </a:p>
          <a:p>
            <a:r>
              <a:rPr lang="en-CA" sz="2400" dirty="0"/>
              <a:t>??????</a:t>
            </a:r>
          </a:p>
          <a:p>
            <a:endParaRPr lang="en-CA" dirty="0"/>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53</a:t>
            </a:fld>
            <a:endParaRPr lang="en-CA"/>
          </a:p>
        </p:txBody>
      </p:sp>
    </p:spTree>
    <p:extLst>
      <p:ext uri="{BB962C8B-B14F-4D97-AF65-F5344CB8AC3E}">
        <p14:creationId xmlns:p14="http://schemas.microsoft.com/office/powerpoint/2010/main" val="3415714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54: </a:t>
            </a:r>
            <a:r>
              <a:rPr lang="en-CA" dirty="0">
                <a:latin typeface="Calibri" panose="020F0502020204030204" pitchFamily="34" charset="0"/>
                <a:cs typeface="Calibri" panose="020F0502020204030204" pitchFamily="34" charset="0"/>
              </a:rPr>
              <a:t>Part 3: A legacy of climate crimes</a:t>
            </a:r>
          </a:p>
          <a:p>
            <a:r>
              <a:rPr lang="en-CA" dirty="0"/>
              <a:t> We have seen that Ford’s climate plan is a cruel joke. It is not intended to do anything about the climate emergency because Ford has no interest in doing so. What is at issue is not only the inadequacy of the climate plan. but the fact that Ford’s policies and programs, legislation and actions are deepening climate crisis. And that brings us to part 3. </a:t>
            </a:r>
          </a:p>
        </p:txBody>
      </p:sp>
      <p:sp>
        <p:nvSpPr>
          <p:cNvPr id="4" name="Slide Number Placeholder 3"/>
          <p:cNvSpPr>
            <a:spLocks noGrp="1"/>
          </p:cNvSpPr>
          <p:nvPr>
            <p:ph type="sldNum" sz="quarter" idx="5"/>
          </p:nvPr>
        </p:nvSpPr>
        <p:spPr/>
        <p:txBody>
          <a:bodyPr/>
          <a:lstStyle/>
          <a:p>
            <a:fld id="{8E1FE174-925C-4CC0-945B-1E5FC8A7F27F}" type="slidenum">
              <a:rPr lang="en-CA" smtClean="0"/>
              <a:t>54</a:t>
            </a:fld>
            <a:endParaRPr lang="en-CA"/>
          </a:p>
        </p:txBody>
      </p:sp>
    </p:spTree>
    <p:extLst>
      <p:ext uri="{BB962C8B-B14F-4D97-AF65-F5344CB8AC3E}">
        <p14:creationId xmlns:p14="http://schemas.microsoft.com/office/powerpoint/2010/main" val="25312732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55: The economic framing of the climate plan</a:t>
            </a:r>
          </a:p>
          <a:p>
            <a:r>
              <a:rPr lang="en-CA" sz="1800" kern="1200" dirty="0">
                <a:solidFill>
                  <a:srgbClr val="000000"/>
                </a:solidFill>
                <a:effectLst/>
                <a:latin typeface="Calibri" panose="020F0502020204030204" pitchFamily="34" charset="0"/>
                <a:ea typeface="Times New Roman" panose="02020603050405020304" pitchFamily="18" charset="0"/>
              </a:rPr>
              <a:t>To understand Ford’s total disregard of the climate emergency it helps to  focus a bit on the economic model behind his plan. Here is the economic framing of the climate plan expressed in three quotes</a:t>
            </a:r>
            <a:endParaRPr lang="en-CA" sz="1800" dirty="0">
              <a:effectLst/>
              <a:latin typeface="Times New Roman" panose="02020603050405020304" pitchFamily="18" charset="0"/>
              <a:ea typeface="Times New Roman" panose="02020603050405020304" pitchFamily="18" charset="0"/>
            </a:endParaRPr>
          </a:p>
          <a:p>
            <a:r>
              <a:rPr lang="en-CA" sz="1800" b="1" kern="1200" dirty="0">
                <a:solidFill>
                  <a:srgbClr val="000000"/>
                </a:solidFill>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55</a:t>
            </a:fld>
            <a:endParaRPr lang="en-CA"/>
          </a:p>
        </p:txBody>
      </p:sp>
    </p:spTree>
    <p:extLst>
      <p:ext uri="{BB962C8B-B14F-4D97-AF65-F5344CB8AC3E}">
        <p14:creationId xmlns:p14="http://schemas.microsoft.com/office/powerpoint/2010/main" val="11421628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slide 56: </a:t>
            </a:r>
            <a:r>
              <a:rPr lang="en-CA" i="1" dirty="0">
                <a:latin typeface="Arial Narrow" panose="020B0606020202030204" pitchFamily="34" charset="0"/>
              </a:rPr>
              <a:t>The first: “Terrible, terrible wind turbines.”</a:t>
            </a:r>
            <a:endParaRPr lang="en-CA" dirty="0"/>
          </a:p>
          <a:p>
            <a:r>
              <a:rPr lang="en-CA" dirty="0"/>
              <a:t>the first quote is from the Premier.  If we had the chance to get rid of all the windmills we would.  Terrible </a:t>
            </a:r>
            <a:r>
              <a:rPr lang="en-CA" dirty="0" err="1"/>
              <a:t>terrible</a:t>
            </a:r>
            <a:r>
              <a:rPr lang="en-CA" dirty="0"/>
              <a:t> wind turbines. </a:t>
            </a:r>
          </a:p>
        </p:txBody>
      </p:sp>
      <p:sp>
        <p:nvSpPr>
          <p:cNvPr id="4" name="Slide Number Placeholder 3"/>
          <p:cNvSpPr>
            <a:spLocks noGrp="1"/>
          </p:cNvSpPr>
          <p:nvPr>
            <p:ph type="sldNum" sz="quarter" idx="5"/>
          </p:nvPr>
        </p:nvSpPr>
        <p:spPr/>
        <p:txBody>
          <a:bodyPr/>
          <a:lstStyle/>
          <a:p>
            <a:fld id="{8E1FE174-925C-4CC0-945B-1E5FC8A7F27F}" type="slidenum">
              <a:rPr lang="en-CA" smtClean="0"/>
              <a:t>56</a:t>
            </a:fld>
            <a:endParaRPr lang="en-CA"/>
          </a:p>
        </p:txBody>
      </p:sp>
    </p:spTree>
    <p:extLst>
      <p:ext uri="{BB962C8B-B14F-4D97-AF65-F5344CB8AC3E}">
        <p14:creationId xmlns:p14="http://schemas.microsoft.com/office/powerpoint/2010/main" val="29457451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57: The second</a:t>
            </a:r>
          </a:p>
          <a:p>
            <a:r>
              <a:rPr lang="en-CA" dirty="0"/>
              <a:t>the second quote is from Ford’s third environment Minister. </a:t>
            </a:r>
            <a:r>
              <a:rPr lang="en-CA" sz="1200" i="1" dirty="0">
                <a:solidFill>
                  <a:srgbClr val="3E3C39"/>
                </a:solidFill>
                <a:effectLst/>
                <a:latin typeface="Times New Roman" panose="02020603050405020304" pitchFamily="18" charset="0"/>
                <a:ea typeface="Times New Roman" panose="02020603050405020304" pitchFamily="18" charset="0"/>
                <a:cs typeface="Times New Roman" panose="02020603050405020304" pitchFamily="18" charset="0"/>
              </a:rPr>
              <a:t>This idea that the government can regulate and legislate its way to net zero or to combat climate change is an absolute fallacy,” </a:t>
            </a:r>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57</a:t>
            </a:fld>
            <a:endParaRPr lang="en-CA"/>
          </a:p>
        </p:txBody>
      </p:sp>
    </p:spTree>
    <p:extLst>
      <p:ext uri="{BB962C8B-B14F-4D97-AF65-F5344CB8AC3E}">
        <p14:creationId xmlns:p14="http://schemas.microsoft.com/office/powerpoint/2010/main" val="393385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58: The Third</a:t>
            </a:r>
          </a:p>
          <a:p>
            <a:r>
              <a:rPr lang="en-CA" dirty="0"/>
              <a:t>For the third quote we go to the Finance minister in his November 2021 Finance statement. </a:t>
            </a:r>
          </a:p>
          <a:p>
            <a:r>
              <a:rPr lang="en-CA" dirty="0"/>
              <a:t>We are ready to build bigger. We are ready to build faster than ever before.</a:t>
            </a:r>
          </a:p>
        </p:txBody>
      </p:sp>
      <p:sp>
        <p:nvSpPr>
          <p:cNvPr id="4" name="Slide Number Placeholder 3"/>
          <p:cNvSpPr>
            <a:spLocks noGrp="1"/>
          </p:cNvSpPr>
          <p:nvPr>
            <p:ph type="sldNum" sz="quarter" idx="5"/>
          </p:nvPr>
        </p:nvSpPr>
        <p:spPr/>
        <p:txBody>
          <a:bodyPr/>
          <a:lstStyle/>
          <a:p>
            <a:fld id="{8E1FE174-925C-4CC0-945B-1E5FC8A7F27F}" type="slidenum">
              <a:rPr lang="en-CA" smtClean="0"/>
              <a:t>58</a:t>
            </a:fld>
            <a:endParaRPr lang="en-CA"/>
          </a:p>
        </p:txBody>
      </p:sp>
    </p:spTree>
    <p:extLst>
      <p:ext uri="{BB962C8B-B14F-4D97-AF65-F5344CB8AC3E}">
        <p14:creationId xmlns:p14="http://schemas.microsoft.com/office/powerpoint/2010/main" val="27949746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59: the trinity of influences behind the Ford climate plan</a:t>
            </a:r>
          </a:p>
          <a:p>
            <a:r>
              <a:rPr lang="en-CA" dirty="0"/>
              <a:t>The triad of influences behind the Ford climate plan are fords personal hatred of renewable energy which in turn translates to his full support of fossil fuels. Second a pro business ideology that maintains the fiction that the market solves everything and the role of government is to incentivize business, cut public spending and otherwise get out of the way of investors. And finally there is a commitment to unsustainable Growth.</a:t>
            </a:r>
          </a:p>
        </p:txBody>
      </p:sp>
      <p:sp>
        <p:nvSpPr>
          <p:cNvPr id="4" name="Slide Number Placeholder 3"/>
          <p:cNvSpPr>
            <a:spLocks noGrp="1"/>
          </p:cNvSpPr>
          <p:nvPr>
            <p:ph type="sldNum" sz="quarter" idx="5"/>
          </p:nvPr>
        </p:nvSpPr>
        <p:spPr/>
        <p:txBody>
          <a:bodyPr/>
          <a:lstStyle/>
          <a:p>
            <a:fld id="{8E1FE174-925C-4CC0-945B-1E5FC8A7F27F}" type="slidenum">
              <a:rPr lang="en-CA" smtClean="0"/>
              <a:t>59</a:t>
            </a:fld>
            <a:endParaRPr lang="en-CA"/>
          </a:p>
        </p:txBody>
      </p:sp>
    </p:spTree>
    <p:extLst>
      <p:ext uri="{BB962C8B-B14F-4D97-AF65-F5344CB8AC3E}">
        <p14:creationId xmlns:p14="http://schemas.microsoft.com/office/powerpoint/2010/main" val="760719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6: the </a:t>
            </a:r>
            <a:r>
              <a:rPr lang="en-CA" dirty="0" err="1"/>
              <a:t>situationis</a:t>
            </a:r>
            <a:r>
              <a:rPr lang="en-CA" dirty="0"/>
              <a:t> </a:t>
            </a:r>
            <a:r>
              <a:rPr lang="en-CA" dirty="0" err="1"/>
              <a:t>frighteneingTh</a:t>
            </a:r>
            <a:r>
              <a:rPr lang="en-CA" dirty="0"/>
              <a:t> The situation is frightening and the language conveys </a:t>
            </a:r>
            <a:r>
              <a:rPr lang="en-CA" dirty="0" err="1"/>
              <a:t>it</a:t>
            </a:r>
            <a:r>
              <a:rPr lang="en-CA" sz="1200" dirty="0" err="1">
                <a:latin typeface="Calibri" panose="020F0502020204030204" pitchFamily="34" charset="0"/>
                <a:ea typeface="Times New Roman" panose="02020603050405020304" pitchFamily="18" charset="0"/>
                <a:cs typeface="Times New Roman" panose="02020603050405020304" pitchFamily="18" charset="0"/>
              </a:rPr>
              <a:t>T</a:t>
            </a:r>
            <a:r>
              <a:rPr lang="en-CA" sz="1200" dirty="0" err="1">
                <a:effectLst/>
                <a:latin typeface="Calibri" panose="020F0502020204030204" pitchFamily="34" charset="0"/>
                <a:ea typeface="Times New Roman" panose="02020603050405020304" pitchFamily="18" charset="0"/>
                <a:cs typeface="Times New Roman" panose="02020603050405020304" pitchFamily="18" charset="0"/>
              </a:rPr>
              <a:t>he</a:t>
            </a:r>
            <a:r>
              <a:rPr lang="en-CA" sz="1200" dirty="0">
                <a:effectLst/>
                <a:latin typeface="Calibri" panose="020F0502020204030204" pitchFamily="34" charset="0"/>
                <a:ea typeface="Times New Roman" panose="02020603050405020304" pitchFamily="18" charset="0"/>
                <a:cs typeface="Times New Roman" panose="02020603050405020304" pitchFamily="18" charset="0"/>
              </a:rPr>
              <a:t> climate crisis </a:t>
            </a:r>
            <a:r>
              <a:rPr lang="en-CA" sz="1200" dirty="0">
                <a:latin typeface="Calibri" panose="020F0502020204030204" pitchFamily="34" charset="0"/>
                <a:ea typeface="Times New Roman" panose="02020603050405020304" pitchFamily="18" charset="0"/>
                <a:cs typeface="Times New Roman" panose="02020603050405020304" pitchFamily="18" charset="0"/>
              </a:rPr>
              <a:t>is</a:t>
            </a:r>
            <a:r>
              <a:rPr lang="en-CA" sz="1200" dirty="0">
                <a:effectLst/>
                <a:latin typeface="Calibri" panose="020F0502020204030204" pitchFamily="34" charset="0"/>
                <a:ea typeface="Times New Roman" panose="02020603050405020304" pitchFamily="18" charset="0"/>
                <a:cs typeface="Times New Roman" panose="02020603050405020304" pitchFamily="18" charset="0"/>
              </a:rPr>
              <a:t> leading to an </a:t>
            </a:r>
            <a:r>
              <a:rPr lang="en-CA"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“unimaginable and unforgiving” </a:t>
            </a:r>
            <a:r>
              <a:rPr lang="en-CA" sz="1200" dirty="0">
                <a:effectLst/>
                <a:latin typeface="Calibri" panose="020F0502020204030204" pitchFamily="34" charset="0"/>
                <a:ea typeface="Times New Roman" panose="02020603050405020304" pitchFamily="18" charset="0"/>
                <a:cs typeface="Times New Roman" panose="02020603050405020304" pitchFamily="18" charset="0"/>
              </a:rPr>
              <a:t>world. </a:t>
            </a:r>
            <a:r>
              <a:rPr lang="en-CA" dirty="0"/>
              <a:t>e situation is frightening and the language conveys it</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6</a:t>
            </a:fld>
            <a:endParaRPr lang="en-CA"/>
          </a:p>
        </p:txBody>
      </p:sp>
    </p:spTree>
    <p:extLst>
      <p:ext uri="{BB962C8B-B14F-4D97-AF65-F5344CB8AC3E}">
        <p14:creationId xmlns:p14="http://schemas.microsoft.com/office/powerpoint/2010/main" val="22779665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60: Economic background to the climate plan</a:t>
            </a:r>
          </a:p>
          <a:p>
            <a:r>
              <a:rPr lang="en-CA" dirty="0"/>
              <a:t>This is the model</a:t>
            </a:r>
          </a:p>
          <a:p>
            <a:r>
              <a:rPr lang="en-CA" dirty="0"/>
              <a:t>Fossil first </a:t>
            </a:r>
          </a:p>
          <a:p>
            <a:r>
              <a:rPr lang="en-CA" dirty="0"/>
              <a:t>growth first</a:t>
            </a:r>
          </a:p>
          <a:p>
            <a:r>
              <a:rPr lang="en-CA" dirty="0"/>
              <a:t> business first</a:t>
            </a:r>
          </a:p>
        </p:txBody>
      </p:sp>
      <p:sp>
        <p:nvSpPr>
          <p:cNvPr id="4" name="Slide Number Placeholder 3"/>
          <p:cNvSpPr>
            <a:spLocks noGrp="1"/>
          </p:cNvSpPr>
          <p:nvPr>
            <p:ph type="sldNum" sz="quarter" idx="5"/>
          </p:nvPr>
        </p:nvSpPr>
        <p:spPr/>
        <p:txBody>
          <a:bodyPr/>
          <a:lstStyle/>
          <a:p>
            <a:fld id="{8E1FE174-925C-4CC0-945B-1E5FC8A7F27F}" type="slidenum">
              <a:rPr lang="en-CA" smtClean="0"/>
              <a:t>60</a:t>
            </a:fld>
            <a:endParaRPr lang="en-CA"/>
          </a:p>
        </p:txBody>
      </p:sp>
    </p:spTree>
    <p:extLst>
      <p:ext uri="{BB962C8B-B14F-4D97-AF65-F5344CB8AC3E}">
        <p14:creationId xmlns:p14="http://schemas.microsoft.com/office/powerpoint/2010/main" val="25824124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61: no title</a:t>
            </a:r>
          </a:p>
          <a:p>
            <a:pPr marL="342900" lvl="0" indent="-342900">
              <a:buFont typeface="Symbol" panose="05050102010706020507" pitchFamily="18" charset="2"/>
              <a:buChar char=""/>
            </a:pPr>
            <a:r>
              <a:rPr lang="en-CA" sz="1200" dirty="0">
                <a:effectLst/>
                <a:latin typeface="Calibri" panose="020F0502020204030204" pitchFamily="34" charset="0"/>
                <a:ea typeface="Times New Roman" panose="02020603050405020304" pitchFamily="18" charset="0"/>
                <a:cs typeface="Calibri" panose="020F0502020204030204" pitchFamily="34" charset="0"/>
              </a:rPr>
              <a:t>Providing Enbridge, a huge fossil fuel company, taxpayer subsidies to extend its natural gas infrastructure will add GHG emissions from the building sector, </a:t>
            </a:r>
          </a:p>
          <a:p>
            <a:pPr marL="342900" lvl="0" indent="-342900">
              <a:buFont typeface="Symbol" panose="05050102010706020507" pitchFamily="18" charset="2"/>
              <a:buChar char=""/>
            </a:pPr>
            <a:r>
              <a:rPr lang="en-CA" sz="1200" dirty="0">
                <a:effectLst/>
                <a:latin typeface="Calibri" panose="020F0502020204030204" pitchFamily="34" charset="0"/>
                <a:ea typeface="Times New Roman" panose="02020603050405020304" pitchFamily="18" charset="0"/>
                <a:cs typeface="Times New Roman" panose="02020603050405020304" pitchFamily="18" charset="0"/>
              </a:rPr>
              <a:t>Expanding gas fired electricity plants will increase GHG emissions</a:t>
            </a:r>
          </a:p>
          <a:p>
            <a:pPr marL="342900" indent="-342900">
              <a:buFont typeface="Symbol" panose="05050102010706020507" pitchFamily="18" charset="2"/>
              <a:buChar char=""/>
            </a:pPr>
            <a:r>
              <a:rPr lang="en-CA" sz="1200" dirty="0">
                <a:effectLst/>
                <a:latin typeface="Calibri" panose="020F0502020204030204" pitchFamily="34" charset="0"/>
                <a:ea typeface="Times New Roman" panose="02020603050405020304" pitchFamily="18" charset="0"/>
                <a:cs typeface="Calibri" panose="020F0502020204030204" pitchFamily="34" charset="0"/>
              </a:rPr>
              <a:t>Building Hwy 413 will add GHG emissions from the transportation sector, </a:t>
            </a:r>
          </a:p>
          <a:p>
            <a:pPr marL="342900" indent="-342900">
              <a:buFont typeface="Symbol" panose="05050102010706020507" pitchFamily="18" charset="2"/>
              <a:buChar char=""/>
            </a:pPr>
            <a:r>
              <a:rPr lang="en-CA" sz="1200" dirty="0">
                <a:effectLst/>
                <a:latin typeface="Calibri" panose="020F0502020204030204" pitchFamily="34" charset="0"/>
                <a:ea typeface="Times New Roman" panose="02020603050405020304" pitchFamily="18" charset="0"/>
                <a:cs typeface="Times New Roman" panose="02020603050405020304" pitchFamily="18" charset="0"/>
              </a:rPr>
              <a:t>Doubling the allowable cut in boreal forests will carbon sink into a bigger carbon bomb.</a:t>
            </a:r>
          </a:p>
          <a:p>
            <a:pPr marL="342900" indent="-342900">
              <a:buFont typeface="Symbol" panose="05050102010706020507" pitchFamily="18" charset="2"/>
              <a:buChar char=""/>
            </a:pPr>
            <a:r>
              <a:rPr lang="en-CA" sz="1200" dirty="0">
                <a:effectLst/>
                <a:latin typeface="Calibri" panose="020F0502020204030204" pitchFamily="34" charset="0"/>
                <a:ea typeface="Times New Roman" panose="02020603050405020304" pitchFamily="18" charset="0"/>
                <a:cs typeface="Calibri" panose="020F0502020204030204" pitchFamily="34" charset="0"/>
              </a:rPr>
              <a:t>Promoting mega resource extraction projects such as the Ring of Fire, will cause permanent damage to carbon sinks such as the peat bogs and cause the release of even more GHG emissions. </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200" dirty="0">
                <a:effectLst/>
                <a:latin typeface="Calibri" panose="020F0502020204030204" pitchFamily="34" charset="0"/>
                <a:ea typeface="Times New Roman" panose="02020603050405020304" pitchFamily="18" charset="0"/>
                <a:cs typeface="Calibri" panose="020F0502020204030204" pitchFamily="34" charset="0"/>
              </a:rPr>
              <a:t>Using MZOs to run roughshod over environmental regulations so the government’s developer donors can pave over wetlands and build more urban sprawl will increase GHG emissions, </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200" dirty="0">
                <a:effectLst/>
                <a:latin typeface="Calibri" panose="020F0502020204030204" pitchFamily="34" charset="0"/>
                <a:ea typeface="Times New Roman" panose="02020603050405020304" pitchFamily="18" charset="0"/>
                <a:cs typeface="Calibri" panose="020F0502020204030204" pitchFamily="34" charset="0"/>
              </a:rPr>
              <a:t>Adding expensive and experimental modular nuclear reactors to the Ontario’s electrical grid will increase hydro bills and further inhibit families from switching from fossil fuels heating systems to electrical ones.</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200" dirty="0">
                <a:effectLst/>
                <a:latin typeface="Calibri" panose="020F0502020204030204" pitchFamily="34" charset="0"/>
                <a:ea typeface="Times New Roman" panose="02020603050405020304" pitchFamily="18" charset="0"/>
                <a:cs typeface="Calibri" panose="020F0502020204030204" pitchFamily="34" charset="0"/>
              </a:rPr>
              <a:t> Refusing to provide subsidies for zero emission vehicles and refusing to build up a reliable electric charging infrastructure will keep Ontario drivers burning fossil fuels longer than necessary. </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200" dirty="0">
                <a:effectLst/>
                <a:latin typeface="Calibri" panose="020F0502020204030204" pitchFamily="34" charset="0"/>
                <a:ea typeface="Times New Roman" panose="02020603050405020304" pitchFamily="18" charset="0"/>
                <a:cs typeface="Calibri" panose="020F0502020204030204" pitchFamily="34" charset="0"/>
              </a:rPr>
              <a:t>Giving Big Emitters a free ride, as the government’s plan currently does, only adds fuel to an overheating planet.</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CA" dirty="0"/>
              <a:t>With more time we could explore the consequences of this. For now let me point to the lists on the screen and to note that almost all of them are amongst the Ford climate crimes that the Ontario Project has drafted and which you have. And many of them have implications for Indigenous rights and sovereignty.</a:t>
            </a:r>
          </a:p>
        </p:txBody>
      </p:sp>
      <p:sp>
        <p:nvSpPr>
          <p:cNvPr id="4" name="Slide Number Placeholder 3"/>
          <p:cNvSpPr>
            <a:spLocks noGrp="1"/>
          </p:cNvSpPr>
          <p:nvPr>
            <p:ph type="sldNum" sz="quarter" idx="5"/>
          </p:nvPr>
        </p:nvSpPr>
        <p:spPr/>
        <p:txBody>
          <a:bodyPr/>
          <a:lstStyle/>
          <a:p>
            <a:fld id="{8E1FE174-925C-4CC0-945B-1E5FC8A7F27F}" type="slidenum">
              <a:rPr lang="en-CA" smtClean="0"/>
              <a:t>61</a:t>
            </a:fld>
            <a:endParaRPr lang="en-CA"/>
          </a:p>
        </p:txBody>
      </p:sp>
    </p:spTree>
    <p:extLst>
      <p:ext uri="{BB962C8B-B14F-4D97-AF65-F5344CB8AC3E}">
        <p14:creationId xmlns:p14="http://schemas.microsoft.com/office/powerpoint/2010/main" val="32930044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62: no title</a:t>
            </a:r>
          </a:p>
          <a:p>
            <a:r>
              <a:rPr lang="en-CA" dirty="0"/>
              <a:t>And many of them have implications for Indigenous rights and sovereignty.</a:t>
            </a:r>
          </a:p>
        </p:txBody>
      </p:sp>
      <p:sp>
        <p:nvSpPr>
          <p:cNvPr id="4" name="Slide Number Placeholder 3"/>
          <p:cNvSpPr>
            <a:spLocks noGrp="1"/>
          </p:cNvSpPr>
          <p:nvPr>
            <p:ph type="sldNum" sz="quarter" idx="5"/>
          </p:nvPr>
        </p:nvSpPr>
        <p:spPr/>
        <p:txBody>
          <a:bodyPr/>
          <a:lstStyle/>
          <a:p>
            <a:fld id="{8E1FE174-925C-4CC0-945B-1E5FC8A7F27F}" type="slidenum">
              <a:rPr lang="en-CA" smtClean="0"/>
              <a:t>62</a:t>
            </a:fld>
            <a:endParaRPr lang="en-CA"/>
          </a:p>
        </p:txBody>
      </p:sp>
    </p:spTree>
    <p:extLst>
      <p:ext uri="{BB962C8B-B14F-4D97-AF65-F5344CB8AC3E}">
        <p14:creationId xmlns:p14="http://schemas.microsoft.com/office/powerpoint/2010/main" val="3184993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63: SCAN!’s Ontario Project: Tracking Ford Climate Crimes</a:t>
            </a:r>
          </a:p>
          <a:p>
            <a:endParaRPr lang="en-CA" dirty="0"/>
          </a:p>
          <a:p>
            <a:r>
              <a:rPr lang="en-CA" sz="1200" kern="1200" dirty="0">
                <a:solidFill>
                  <a:srgbClr val="000000"/>
                </a:solidFill>
                <a:effectLst/>
                <a:latin typeface="Arial" panose="020B0604020202020204" pitchFamily="34" charset="0"/>
                <a:ea typeface="Calibri" panose="020F0502020204030204" pitchFamily="34" charset="0"/>
              </a:rPr>
              <a:t>Assess Ford’s climate plan </a:t>
            </a:r>
          </a:p>
          <a:p>
            <a:r>
              <a:rPr lang="en-CA" sz="1200" kern="1200" dirty="0">
                <a:solidFill>
                  <a:srgbClr val="000000"/>
                </a:solidFill>
                <a:effectLst/>
                <a:latin typeface="Arial" panose="020B0604020202020204" pitchFamily="34" charset="0"/>
                <a:ea typeface="Calibri" panose="020F0502020204030204" pitchFamily="34" charset="0"/>
              </a:rPr>
              <a:t> review the impact of his action and his inaction on the climate crisis</a:t>
            </a:r>
          </a:p>
          <a:p>
            <a:pPr>
              <a:lnSpc>
                <a:spcPct val="107000"/>
              </a:lnSpc>
              <a:spcAft>
                <a:spcPts val="800"/>
              </a:spcAft>
            </a:pPr>
            <a:r>
              <a:rPr lang="en-C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His climate recklessness and willful negligence threatens our future.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His government is knowingly and willfully failing to act on climate crisis.</a:t>
            </a:r>
          </a:p>
          <a:p>
            <a:pPr>
              <a:lnSpc>
                <a:spcPct val="107000"/>
              </a:lnSpc>
              <a:spcAft>
                <a:spcPts val="800"/>
              </a:spcAft>
            </a:pPr>
            <a:r>
              <a:rPr lang="en-C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Where he does act it is contrary to the evidence of science and our own experience of the climate emergency. </a:t>
            </a:r>
          </a:p>
          <a:p>
            <a:pPr>
              <a:lnSpc>
                <a:spcPct val="107000"/>
              </a:lnSpc>
              <a:spcAft>
                <a:spcPts val="800"/>
              </a:spcAft>
            </a:pPr>
            <a:r>
              <a:rPr lang="en-C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His actions, through legislation and programs, are contributing to climate breakdown.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63</a:t>
            </a:fld>
            <a:endParaRPr lang="en-CA"/>
          </a:p>
        </p:txBody>
      </p:sp>
    </p:spTree>
    <p:extLst>
      <p:ext uri="{BB962C8B-B14F-4D97-AF65-F5344CB8AC3E}">
        <p14:creationId xmlns:p14="http://schemas.microsoft.com/office/powerpoint/2010/main" val="27797446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64:</a:t>
            </a:r>
          </a:p>
        </p:txBody>
      </p:sp>
      <p:sp>
        <p:nvSpPr>
          <p:cNvPr id="4" name="Slide Number Placeholder 3"/>
          <p:cNvSpPr>
            <a:spLocks noGrp="1"/>
          </p:cNvSpPr>
          <p:nvPr>
            <p:ph type="sldNum" sz="quarter" idx="5"/>
          </p:nvPr>
        </p:nvSpPr>
        <p:spPr/>
        <p:txBody>
          <a:bodyPr/>
          <a:lstStyle/>
          <a:p>
            <a:fld id="{6DE817C5-59CF-48D7-BB8A-B61B11320530}" type="slidenum">
              <a:rPr lang="en-CA" smtClean="0"/>
              <a:t>64</a:t>
            </a:fld>
            <a:endParaRPr lang="en-CA"/>
          </a:p>
        </p:txBody>
      </p:sp>
    </p:spTree>
    <p:extLst>
      <p:ext uri="{BB962C8B-B14F-4D97-AF65-F5344CB8AC3E}">
        <p14:creationId xmlns:p14="http://schemas.microsoft.com/office/powerpoint/2010/main" val="38689674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65:</a:t>
            </a:r>
          </a:p>
        </p:txBody>
      </p:sp>
      <p:sp>
        <p:nvSpPr>
          <p:cNvPr id="4" name="Slide Number Placeholder 3"/>
          <p:cNvSpPr>
            <a:spLocks noGrp="1"/>
          </p:cNvSpPr>
          <p:nvPr>
            <p:ph type="sldNum" sz="quarter" idx="5"/>
          </p:nvPr>
        </p:nvSpPr>
        <p:spPr/>
        <p:txBody>
          <a:bodyPr/>
          <a:lstStyle/>
          <a:p>
            <a:fld id="{6DE817C5-59CF-48D7-BB8A-B61B11320530}" type="slidenum">
              <a:rPr lang="en-CA" smtClean="0"/>
              <a:t>65</a:t>
            </a:fld>
            <a:endParaRPr lang="en-CA"/>
          </a:p>
        </p:txBody>
      </p:sp>
    </p:spTree>
    <p:extLst>
      <p:ext uri="{BB962C8B-B14F-4D97-AF65-F5344CB8AC3E}">
        <p14:creationId xmlns:p14="http://schemas.microsoft.com/office/powerpoint/2010/main" val="37981509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66:</a:t>
            </a:r>
          </a:p>
        </p:txBody>
      </p:sp>
      <p:sp>
        <p:nvSpPr>
          <p:cNvPr id="4" name="Slide Number Placeholder 3"/>
          <p:cNvSpPr>
            <a:spLocks noGrp="1"/>
          </p:cNvSpPr>
          <p:nvPr>
            <p:ph type="sldNum" sz="quarter" idx="5"/>
          </p:nvPr>
        </p:nvSpPr>
        <p:spPr/>
        <p:txBody>
          <a:bodyPr/>
          <a:lstStyle/>
          <a:p>
            <a:fld id="{6DE817C5-59CF-48D7-BB8A-B61B11320530}" type="slidenum">
              <a:rPr lang="en-CA" smtClean="0"/>
              <a:t>66</a:t>
            </a:fld>
            <a:endParaRPr lang="en-CA"/>
          </a:p>
        </p:txBody>
      </p:sp>
    </p:spTree>
    <p:extLst>
      <p:ext uri="{BB962C8B-B14F-4D97-AF65-F5344CB8AC3E}">
        <p14:creationId xmlns:p14="http://schemas.microsoft.com/office/powerpoint/2010/main" val="38660087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67: A few of the crimes </a:t>
            </a: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In the course of this presentation, I’ve talked a bit about a few of Ford’s crimes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his commitment to gas fired electricity plants,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fact that he is giving big emitters a free ride and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his double speak on zero emission vehicles.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Provide a very quick snapshot on a few other crimes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Hydro breaks for big business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Ripping up forests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Urban sprawl/greenbelt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UNDRIP</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67</a:t>
            </a:fld>
            <a:endParaRPr lang="en-CA"/>
          </a:p>
        </p:txBody>
      </p:sp>
    </p:spTree>
    <p:extLst>
      <p:ext uri="{BB962C8B-B14F-4D97-AF65-F5344CB8AC3E}">
        <p14:creationId xmlns:p14="http://schemas.microsoft.com/office/powerpoint/2010/main" val="8120507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Times New Roman" panose="02020603050405020304" pitchFamily="18" charset="0"/>
                <a:cs typeface="Calibri" panose="020F0502020204030204" pitchFamily="34" charset="0"/>
              </a:rPr>
              <a:t>Slide 68: </a:t>
            </a:r>
            <a:r>
              <a:rPr lang="en-CA" sz="4400" dirty="0"/>
              <a:t>Electricity cost breaks for big business: Families pay the price</a:t>
            </a:r>
            <a:br>
              <a:rPr lang="en-CA" sz="4400" dirty="0"/>
            </a:br>
            <a:r>
              <a:rPr lang="en-CA" sz="1800" dirty="0">
                <a:effectLst/>
                <a:latin typeface="Calibri" panose="020F0502020204030204" pitchFamily="34" charset="0"/>
                <a:ea typeface="Times New Roman" panose="02020603050405020304" pitchFamily="18" charset="0"/>
                <a:cs typeface="Calibri" panose="020F0502020204030204" pitchFamily="34" charset="0"/>
              </a:rPr>
              <a:t> In the last election Ford promised to cut hydro electricity costs to Ontario families by 12%. He didn’t. Instead, he has slashed the electricity bills for the largest industrial users by 14%. Not only did he cut the hydro bills of the big users but he shifted those costs to the rest of us.  Over the course of three years our taxes will be used to provide $1,300,000,000 in electricity pricing relief for big business.</a:t>
            </a:r>
            <a:endParaRPr lang="en-CA" sz="1800" dirty="0">
              <a:effectLst/>
              <a:latin typeface="Calibri" panose="020F0502020204030204" pitchFamily="34" charset="0"/>
              <a:ea typeface="Times New Roman" panose="02020603050405020304" pitchFamily="18" charset="0"/>
            </a:endParaRPr>
          </a:p>
          <a:p>
            <a:r>
              <a:rPr lang="en-CA" sz="1800" dirty="0">
                <a:effectLst/>
                <a:latin typeface="Calibri" panose="020F0502020204030204" pitchFamily="34" charset="0"/>
                <a:ea typeface="Times New Roman" panose="02020603050405020304" pitchFamily="18" charset="0"/>
                <a:cs typeface="Times New Roman" panose="02020603050405020304" pitchFamily="18" charset="0"/>
              </a:rPr>
              <a:t>Ontario Budget 2020</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68</a:t>
            </a:fld>
            <a:endParaRPr lang="en-CA"/>
          </a:p>
        </p:txBody>
      </p:sp>
    </p:spTree>
    <p:extLst>
      <p:ext uri="{BB962C8B-B14F-4D97-AF65-F5344CB8AC3E}">
        <p14:creationId xmlns:p14="http://schemas.microsoft.com/office/powerpoint/2010/main" val="14623635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Slide 69 :Energy costs and energy poverty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t>
            </a: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 are more than 1,138,065 households in Ontario considered to be in energy poverty. That is an out-of-date figure.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More and more households are having trouble with energy bills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More families and seniors are struggling with basic thermal comfort,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Energy efficiency improvements are simply out of reach,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They are falling behind on their energy bills and are being cut off.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kern="1200" dirty="0">
                <a:solidFill>
                  <a:srgbClr val="000000"/>
                </a:solidFill>
                <a:effectLst/>
                <a:latin typeface="Arial" panose="020B0604020202020204" pitchFamily="34" charset="0"/>
                <a:ea typeface="Calibri" panose="020F0502020204030204" pitchFamily="34" charset="0"/>
              </a:rPr>
              <a:t>Consider this. At the same time that Ford was giving Enbridge </a:t>
            </a:r>
            <a:r>
              <a:rPr lang="en-CA" sz="1800" dirty="0">
                <a:effectLst/>
                <a:latin typeface="Calibri" panose="020F0502020204030204" pitchFamily="34" charset="0"/>
                <a:ea typeface="Calibri" panose="020F0502020204030204" pitchFamily="34" charset="0"/>
                <a:cs typeface="Times New Roman" panose="02020603050405020304" pitchFamily="18" charset="0"/>
              </a:rPr>
              <a:t>$234 million</a:t>
            </a:r>
            <a:r>
              <a:rPr lang="en-CA" sz="1800" kern="1200" dirty="0">
                <a:solidFill>
                  <a:srgbClr val="000000"/>
                </a:solidFill>
                <a:effectLst/>
                <a:latin typeface="Arial" panose="020B0604020202020204" pitchFamily="34" charset="0"/>
                <a:ea typeface="Calibri" panose="020F0502020204030204" pitchFamily="34" charset="0"/>
              </a:rPr>
              <a:t>   to expand its gas line infrastructure not long after the company admitted that it improperly sent out 18,500 disconnection notices in one month during the Covid pandemic.  (The notices were “found to be non-compliant with OEB (Ontario Energy Board) rules.”)</a:t>
            </a:r>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69</a:t>
            </a:fld>
            <a:endParaRPr lang="en-CA"/>
          </a:p>
        </p:txBody>
      </p:sp>
    </p:spTree>
    <p:extLst>
      <p:ext uri="{BB962C8B-B14F-4D97-AF65-F5344CB8AC3E}">
        <p14:creationId xmlns:p14="http://schemas.microsoft.com/office/powerpoint/2010/main" val="474550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7: Code red world</a:t>
            </a:r>
          </a:p>
          <a:p>
            <a:r>
              <a:rPr lang="en-CA" dirty="0"/>
              <a:t>Perhaps the most famous quote of 2021 (other than Greta’s) was delivered by the UN general secretary when he concluded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Times New Roman" panose="02020603050405020304" pitchFamily="18" charset="0"/>
                <a:cs typeface="Calibri" panose="020F0502020204030204" pitchFamily="34" charset="0"/>
              </a:rPr>
              <a:t>“</a:t>
            </a:r>
            <a:r>
              <a:rPr lang="en-CA"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code red for humanity. The alarm bells are deafening</a:t>
            </a:r>
            <a:r>
              <a:rPr lang="en-CA" sz="1200" dirty="0">
                <a:effectLst/>
                <a:latin typeface="Calibri" panose="020F0502020204030204" pitchFamily="34" charset="0"/>
                <a:ea typeface="Times New Roman" panose="02020603050405020304" pitchFamily="18" charset="0"/>
                <a:cs typeface="Calibri" panose="020F0502020204030204" pitchFamily="34" charset="0"/>
              </a:rPr>
              <a:t>, and the evidence is irrefutable.”</a:t>
            </a:r>
            <a:endParaRPr lang="en-CA" sz="1200" dirty="0">
              <a:effectLst/>
              <a:latin typeface="Calibri" panose="020F0502020204030204" pitchFamily="34"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7</a:t>
            </a:fld>
            <a:endParaRPr lang="en-CA"/>
          </a:p>
        </p:txBody>
      </p:sp>
    </p:spTree>
    <p:extLst>
      <p:ext uri="{BB962C8B-B14F-4D97-AF65-F5344CB8AC3E}">
        <p14:creationId xmlns:p14="http://schemas.microsoft.com/office/powerpoint/2010/main" val="10557529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CA" sz="18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Slide 70: Ripping up Forests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Southern Ontario’s average temperatures are rising at twice the global average while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northern Ontario’s are rising at three times that rate.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Ford government forestry policy will increase those risks.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70</a:t>
            </a:fld>
            <a:endParaRPr lang="en-CA"/>
          </a:p>
        </p:txBody>
      </p:sp>
    </p:spTree>
    <p:extLst>
      <p:ext uri="{BB962C8B-B14F-4D97-AF65-F5344CB8AC3E}">
        <p14:creationId xmlns:p14="http://schemas.microsoft.com/office/powerpoint/2010/main" val="32261719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Slide 71 : Turning a carbon sink into a bigger carbon source</a:t>
            </a:r>
          </a:p>
          <a:p>
            <a:endParaRPr lang="en-CA" dirty="0"/>
          </a:p>
          <a:p>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CA" sz="1200" dirty="0">
                <a:effectLst/>
                <a:latin typeface="Calibri" panose="020F0502020204030204" pitchFamily="34" charset="0"/>
                <a:ea typeface="Times New Roman" panose="02020603050405020304" pitchFamily="18" charset="0"/>
                <a:cs typeface="Times New Roman" panose="02020603050405020304" pitchFamily="18" charset="0"/>
              </a:rPr>
              <a:t>“Sustainable Growth: Ontario’s Forest Sector Strategy.” </a:t>
            </a:r>
          </a:p>
          <a:p>
            <a:r>
              <a:rPr lang="en-CA" sz="1200" dirty="0">
                <a:effectLst/>
                <a:latin typeface="Calibri" panose="020F0502020204030204" pitchFamily="34" charset="0"/>
                <a:ea typeface="Times New Roman" panose="02020603050405020304" pitchFamily="18" charset="0"/>
                <a:cs typeface="Times New Roman" panose="02020603050405020304" pitchFamily="18" charset="0"/>
              </a:rPr>
              <a:t>goal is to enable a </a:t>
            </a:r>
            <a:r>
              <a:rPr lang="en-CA" sz="1200" i="1" dirty="0">
                <a:effectLst/>
                <a:latin typeface="Calibri" panose="020F0502020204030204" pitchFamily="34" charset="0"/>
                <a:ea typeface="Times New Roman" panose="02020603050405020304" pitchFamily="18" charset="0"/>
                <a:cs typeface="Times New Roman" panose="02020603050405020304" pitchFamily="18" charset="0"/>
              </a:rPr>
              <a:t>doubling</a:t>
            </a:r>
            <a:r>
              <a:rPr lang="en-CA" sz="1200" dirty="0">
                <a:effectLst/>
                <a:latin typeface="Calibri" panose="020F0502020204030204" pitchFamily="34" charset="0"/>
                <a:ea typeface="Times New Roman" panose="02020603050405020304" pitchFamily="18" charset="0"/>
                <a:cs typeface="Times New Roman" panose="02020603050405020304" pitchFamily="18" charset="0"/>
              </a:rPr>
              <a:t> of industrial logging.</a:t>
            </a:r>
          </a:p>
          <a:p>
            <a:r>
              <a:rPr lang="en-CA" sz="1200" dirty="0">
                <a:effectLst/>
                <a:latin typeface="Calibri" panose="020F0502020204030204" pitchFamily="34" charset="0"/>
                <a:ea typeface="Times New Roman" panose="02020603050405020304" pitchFamily="18" charset="0"/>
                <a:cs typeface="Times New Roman" panose="02020603050405020304" pitchFamily="18" charset="0"/>
              </a:rPr>
              <a:t>supercharge annual industrial wood production from 15 million cubic metres to 30 million cubic metres by 2030. </a:t>
            </a:r>
          </a:p>
          <a:p>
            <a:r>
              <a:rPr lang="en-CA" sz="1200" dirty="0">
                <a:effectLst/>
                <a:latin typeface="Calibri" panose="020F0502020204030204" pitchFamily="34" charset="0"/>
                <a:ea typeface="Times New Roman" panose="02020603050405020304" pitchFamily="18" charset="0"/>
                <a:cs typeface="Times New Roman" panose="02020603050405020304" pitchFamily="18" charset="0"/>
              </a:rPr>
              <a:t>The goal is to turn a lot of the province’s managed boreal forest into toilet paper, 2x4s, and new “high mass wood products.”</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71</a:t>
            </a:fld>
            <a:endParaRPr lang="en-CA"/>
          </a:p>
        </p:txBody>
      </p:sp>
    </p:spTree>
    <p:extLst>
      <p:ext uri="{BB962C8B-B14F-4D97-AF65-F5344CB8AC3E}">
        <p14:creationId xmlns:p14="http://schemas.microsoft.com/office/powerpoint/2010/main" val="1399118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dirty="0">
                <a:effectLst/>
                <a:latin typeface="Arial" panose="020B0604020202020204" pitchFamily="34" charset="0"/>
                <a:ea typeface="Times New Roman" panose="02020603050405020304" pitchFamily="18" charset="0"/>
              </a:rPr>
              <a:t>Slide 72</a:t>
            </a:r>
            <a:r>
              <a:rPr lang="en-CA" sz="1800" b="1" kern="1200" cap="all" dirty="0">
                <a:solidFill>
                  <a:srgbClr val="000000"/>
                </a:solidFill>
                <a:effectLst/>
                <a:latin typeface="Arial" panose="020B0604020202020204" pitchFamily="34" charset="0"/>
                <a:ea typeface="Times New Roman" panose="02020603050405020304" pitchFamily="18" charset="0"/>
              </a:rPr>
              <a:t> </a:t>
            </a:r>
            <a:r>
              <a:rPr lang="en-CA" sz="1800" b="1" dirty="0">
                <a:effectLst/>
                <a:latin typeface="Arial" panose="020B0604020202020204" pitchFamily="34" charset="0"/>
                <a:ea typeface="Times New Roman" panose="02020603050405020304" pitchFamily="18" charset="0"/>
              </a:rPr>
              <a:t>Turning a carbon sink into a bigger carbon source</a:t>
            </a:r>
            <a:endParaRPr lang="en-CA" sz="1800" dirty="0">
              <a:effectLst/>
              <a:latin typeface="Times New Roman" panose="02020603050405020304" pitchFamily="18" charset="0"/>
              <a:ea typeface="Times New Roman" panose="02020603050405020304" pitchFamily="18" charset="0"/>
            </a:endParaRPr>
          </a:p>
          <a:p>
            <a:r>
              <a:rPr lang="en-CA" sz="1800" b="1" dirty="0">
                <a:effectLst/>
                <a:latin typeface="Arial" panose="020B060402020202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sz="1800" dirty="0">
                <a:effectLst/>
                <a:latin typeface="Arial" panose="020B0604020202020204" pitchFamily="34" charset="0"/>
                <a:ea typeface="Times New Roman" panose="02020603050405020304" pitchFamily="18" charset="0"/>
              </a:rPr>
              <a:t>Canada’s forests are now emitting GHG emissions. </a:t>
            </a:r>
            <a:endParaRPr lang="en-CA" sz="1800" dirty="0">
              <a:effectLst/>
              <a:latin typeface="Times New Roman" panose="02020603050405020304" pitchFamily="18" charset="0"/>
              <a:ea typeface="Times New Roman" panose="02020603050405020304" pitchFamily="18" charset="0"/>
            </a:endParaRPr>
          </a:p>
          <a:p>
            <a:r>
              <a:rPr lang="en-CA" sz="1800" dirty="0">
                <a:effectLst/>
                <a:latin typeface="Arial" panose="020B0604020202020204" pitchFamily="34" charset="0"/>
                <a:ea typeface="Times New Roman" panose="02020603050405020304" pitchFamily="18" charset="0"/>
              </a:rPr>
              <a:t>The Ford government is turning our forests into a bigger carbon bomb </a:t>
            </a:r>
            <a:endParaRPr lang="en-CA" sz="1800" dirty="0">
              <a:effectLst/>
              <a:latin typeface="Times New Roman" panose="02020603050405020304" pitchFamily="18" charset="0"/>
              <a:ea typeface="Times New Roman" panose="02020603050405020304" pitchFamily="18" charset="0"/>
            </a:endParaRPr>
          </a:p>
          <a:p>
            <a:r>
              <a:rPr lang="en-CA" sz="1800" dirty="0">
                <a:effectLst/>
                <a:latin typeface="Times New Roman" panose="02020603050405020304" pitchFamily="18" charset="0"/>
                <a:ea typeface="Times New Roman" panose="02020603050405020304" pitchFamily="18" charset="0"/>
              </a:rPr>
              <a:t> </a:t>
            </a:r>
          </a:p>
          <a:p>
            <a:r>
              <a:rPr lang="en-CA" sz="1800" dirty="0">
                <a:effectLst/>
                <a:latin typeface="Arial" panose="020B0604020202020204" pitchFamily="34" charset="0"/>
                <a:ea typeface="Times New Roman" panose="02020603050405020304" pitchFamily="18" charset="0"/>
              </a:rPr>
              <a:t>The crime is not only what is happening but the efforts the government has gone to do cover it up.</a:t>
            </a:r>
            <a:r>
              <a:rPr lang="en-CA" sz="1800" dirty="0">
                <a:effectLst/>
                <a:latin typeface="Times New Roman" panose="02020603050405020304" pitchFamily="18" charset="0"/>
                <a:ea typeface="Times New Roman" panose="02020603050405020304" pitchFamily="18" charset="0"/>
              </a:rPr>
              <a:t> </a:t>
            </a:r>
          </a:p>
          <a:p>
            <a:r>
              <a:rPr lang="en-CA" sz="1800" dirty="0">
                <a:effectLst/>
                <a:latin typeface="Times New Roman" panose="02020603050405020304" pitchFamily="18" charset="0"/>
                <a:ea typeface="Times New Roman" panose="02020603050405020304" pitchFamily="18" charset="0"/>
              </a:rPr>
              <a:t> </a:t>
            </a:r>
          </a:p>
          <a:p>
            <a:r>
              <a:rPr lang="en-CA" sz="1800" dirty="0">
                <a:effectLst/>
                <a:latin typeface="Arial" panose="020B0604020202020204" pitchFamily="34" charset="0"/>
                <a:ea typeface="Times New Roman" panose="02020603050405020304" pitchFamily="18" charset="0"/>
              </a:rPr>
              <a:t>The government is deregulating crown land and he is encouraging cut and run logging and he is hiding it in Omnibus legislation</a:t>
            </a:r>
            <a:endParaRPr lang="en-CA" sz="1800" dirty="0">
              <a:effectLst/>
              <a:latin typeface="Times New Roman" panose="02020603050405020304" pitchFamily="18" charset="0"/>
              <a:ea typeface="Times New Roman" panose="02020603050405020304" pitchFamily="18" charset="0"/>
            </a:endParaRPr>
          </a:p>
          <a:p>
            <a:r>
              <a:rPr lang="en-CA" sz="1800" dirty="0">
                <a:effectLst/>
                <a:latin typeface="Arial" panose="020B0604020202020204" pitchFamily="34" charset="0"/>
                <a:ea typeface="Times New Roman" panose="02020603050405020304" pitchFamily="18" charset="0"/>
              </a:rPr>
              <a:t>The omnibus </a:t>
            </a:r>
            <a:r>
              <a:rPr lang="en-CA" sz="1800" dirty="0">
                <a:solidFill>
                  <a:srgbClr val="4D4D4D"/>
                </a:solidFill>
                <a:effectLst/>
                <a:latin typeface="Arial" panose="020B0604020202020204" pitchFamily="34" charset="0"/>
                <a:ea typeface="Times New Roman" panose="02020603050405020304" pitchFamily="18" charset="0"/>
              </a:rPr>
              <a:t>Bill 229, The </a:t>
            </a:r>
            <a:r>
              <a:rPr lang="en-CA" sz="1800" i="1" dirty="0">
                <a:solidFill>
                  <a:srgbClr val="4D4D4D"/>
                </a:solidFill>
                <a:effectLst/>
                <a:latin typeface="Arial" panose="020B0604020202020204" pitchFamily="34" charset="0"/>
                <a:ea typeface="Times New Roman" panose="02020603050405020304" pitchFamily="18" charset="0"/>
              </a:rPr>
              <a:t>Protect, Support and Recover from COVID-19 Act</a:t>
            </a:r>
            <a:r>
              <a:rPr lang="en-CA" sz="1800" dirty="0">
                <a:solidFill>
                  <a:srgbClr val="4D4D4D"/>
                </a:solidFill>
                <a:effectLst/>
                <a:latin typeface="Arial" panose="020B0604020202020204" pitchFamily="34" charset="0"/>
                <a:ea typeface="Times New Roman" panose="02020603050405020304" pitchFamily="18" charset="0"/>
              </a:rPr>
              <a:t>, 2020 was designed to clear the regulatory path for increased levels of resource extraction.</a:t>
            </a:r>
            <a:endParaRPr lang="en-CA" sz="1800" dirty="0">
              <a:effectLst/>
              <a:latin typeface="Times New Roman" panose="02020603050405020304" pitchFamily="18" charset="0"/>
              <a:ea typeface="Times New Roman" panose="02020603050405020304" pitchFamily="18" charset="0"/>
            </a:endParaRPr>
          </a:p>
          <a:p>
            <a:r>
              <a:rPr lang="en-CA"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dirty="0">
              <a:effectLst/>
              <a:latin typeface=".AppleSystemUIFont"/>
              <a:ea typeface="Times New Roman" panose="02020603050405020304" pitchFamily="18" charset="0"/>
              <a:cs typeface="Times New Roman" panose="02020603050405020304" pitchFamily="18" charset="0"/>
            </a:endParaRPr>
          </a:p>
          <a:p>
            <a:r>
              <a:rPr lang="en-CA" sz="1800" dirty="0">
                <a:effectLst/>
                <a:latin typeface="Arial" panose="020B0604020202020204" pitchFamily="34" charset="0"/>
                <a:ea typeface="Times New Roman" panose="02020603050405020304" pitchFamily="18" charset="0"/>
                <a:cs typeface="Times New Roman" panose="02020603050405020304" pitchFamily="18" charset="0"/>
              </a:rPr>
              <a:t>The Ford government has exempted Crown land forestry projects from environmental assessment regulations. </a:t>
            </a:r>
            <a:endParaRPr lang="en-CA" sz="1800" dirty="0">
              <a:effectLst/>
              <a:latin typeface=".AppleSystemUIFont"/>
              <a:ea typeface="Times New Roman" panose="02020603050405020304" pitchFamily="18" charset="0"/>
              <a:cs typeface="Times New Roman" panose="02020603050405020304" pitchFamily="18" charset="0"/>
            </a:endParaRPr>
          </a:p>
          <a:p>
            <a:r>
              <a:rPr lang="en-CA"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dirty="0">
              <a:effectLst/>
              <a:latin typeface=".AppleSystemUIFont"/>
              <a:ea typeface="Times New Roman" panose="02020603050405020304" pitchFamily="18" charset="0"/>
              <a:cs typeface="Times New Roman" panose="02020603050405020304" pitchFamily="18" charset="0"/>
            </a:endParaRPr>
          </a:p>
          <a:p>
            <a:r>
              <a:rPr lang="en-CA" sz="1800" dirty="0">
                <a:effectLst/>
                <a:latin typeface="Arial" panose="020B0604020202020204" pitchFamily="34" charset="0"/>
                <a:ea typeface="Times New Roman" panose="02020603050405020304" pitchFamily="18" charset="0"/>
                <a:cs typeface="Times New Roman" panose="02020603050405020304" pitchFamily="18" charset="0"/>
              </a:rPr>
              <a:t>Bill 229 also permanently exempts Industrial forestry activities from Ontario’s Endangered Species Act (ESA). </a:t>
            </a:r>
            <a:endParaRPr lang="en-CA" sz="1800" dirty="0">
              <a:effectLst/>
              <a:latin typeface=".AppleSystemUIFont"/>
              <a:ea typeface="Times New Roman" panose="02020603050405020304" pitchFamily="18" charset="0"/>
              <a:cs typeface="Times New Roman" panose="02020603050405020304" pitchFamily="18" charset="0"/>
            </a:endParaRPr>
          </a:p>
          <a:p>
            <a:r>
              <a:rPr lang="en-CA" sz="1800" dirty="0">
                <a:effectLst/>
                <a:latin typeface="Times New Roman" panose="02020603050405020304" pitchFamily="18" charset="0"/>
                <a:ea typeface="Times New Roman" panose="02020603050405020304" pitchFamily="18" charset="0"/>
              </a:rPr>
              <a:t> </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72</a:t>
            </a:fld>
            <a:endParaRPr lang="en-CA"/>
          </a:p>
        </p:txBody>
      </p:sp>
    </p:spTree>
    <p:extLst>
      <p:ext uri="{BB962C8B-B14F-4D97-AF65-F5344CB8AC3E}">
        <p14:creationId xmlns:p14="http://schemas.microsoft.com/office/powerpoint/2010/main" val="31158711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Slide 73: Urban Sprawl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addition to changing the endangered species act bill 229 also made changes the role and power of conservation authorities.</a:t>
            </a: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That together with Bill 108: More homes more choices have gutted environmental protections and paved the way for urban sprawl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Environmental Assessment Act,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Environmental Protection Act,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Local Planning Appeal Tribunal Act,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Ontario Heritage Act and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Planning Act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that brings us to urban sprawl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73</a:t>
            </a:fld>
            <a:endParaRPr lang="en-CA"/>
          </a:p>
        </p:txBody>
      </p:sp>
    </p:spTree>
    <p:extLst>
      <p:ext uri="{BB962C8B-B14F-4D97-AF65-F5344CB8AC3E}">
        <p14:creationId xmlns:p14="http://schemas.microsoft.com/office/powerpoint/2010/main" val="41580081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dirty="0"/>
              <a:t>Slide 74: Paving the Wetlands</a:t>
            </a:r>
          </a:p>
          <a:p>
            <a:pPr>
              <a:lnSpc>
                <a:spcPct val="107000"/>
              </a:lnSpc>
              <a:spcAft>
                <a:spcPts val="800"/>
              </a:spcAft>
            </a:pPr>
            <a:r>
              <a:rPr lang="en-C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are losing wetlands at an alarming rate,</a:t>
            </a:r>
          </a:p>
          <a:p>
            <a:pPr>
              <a:lnSpc>
                <a:spcPct val="107000"/>
              </a:lnSpc>
              <a:spcAft>
                <a:spcPts val="800"/>
              </a:spcAft>
            </a:pPr>
            <a:r>
              <a:rPr lang="en-C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Less than 30 per cent of southern Ontario’s original wetlands remain, and just 10 per cent survive in Niagara and the GTA.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Ford plan is to pave the agricultural lands, wetlands, forests of the Greenbelt and suburban areas around the province</a:t>
            </a:r>
          </a:p>
          <a:p>
            <a:pPr>
              <a:lnSpc>
                <a:spcPct val="107000"/>
              </a:lnSpc>
              <a:spcAft>
                <a:spcPts val="800"/>
              </a:spcAft>
            </a:pPr>
            <a:r>
              <a:rPr lang="en-C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CA" dirty="0">
                <a:solidFill>
                  <a:srgbClr val="000000"/>
                </a:solidFill>
                <a:latin typeface="Arial" panose="020B0604020202020204" pitchFamily="34" charset="0"/>
                <a:ea typeface="Calibri" panose="020F0502020204030204" pitchFamily="34" charset="0"/>
                <a:cs typeface="Times New Roman" panose="02020603050405020304" pitchFamily="18" charset="0"/>
              </a:rPr>
              <a:t>The goal is to encourage</a:t>
            </a:r>
            <a:r>
              <a:rPr lang="en-C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urban sprawl, and give Big Developers more room to grow</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74</a:t>
            </a:fld>
            <a:endParaRPr lang="en-CA"/>
          </a:p>
        </p:txBody>
      </p:sp>
    </p:spTree>
    <p:extLst>
      <p:ext uri="{BB962C8B-B14F-4D97-AF65-F5344CB8AC3E}">
        <p14:creationId xmlns:p14="http://schemas.microsoft.com/office/powerpoint/2010/main" val="30324081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75: The urban sprawl arsenal</a:t>
            </a:r>
          </a:p>
          <a:p>
            <a:r>
              <a:rPr lang="en-CA" dirty="0"/>
              <a:t>The Omnibus Bill 229</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Omnibus Bill 108:  More Homes More Choices</a:t>
            </a:r>
          </a:p>
          <a:p>
            <a:endParaRPr lang="en-CA" dirty="0"/>
          </a:p>
          <a:p>
            <a:r>
              <a:rPr lang="en-CA" dirty="0"/>
              <a:t>The Growth Plan</a:t>
            </a:r>
          </a:p>
          <a:p>
            <a:r>
              <a:rPr lang="en-CA" dirty="0"/>
              <a:t>MZO’s </a:t>
            </a:r>
          </a:p>
          <a:p>
            <a:r>
              <a:rPr lang="en-CA" dirty="0"/>
              <a:t>Building Highways</a:t>
            </a:r>
          </a:p>
          <a:p>
            <a:r>
              <a:rPr lang="en-CA" dirty="0"/>
              <a:t>Gutting Conservation Authorities</a:t>
            </a:r>
          </a:p>
          <a:p>
            <a:pPr>
              <a:lnSpc>
                <a:spcPct val="107000"/>
              </a:lnSpc>
              <a:spcAft>
                <a:spcPts val="800"/>
              </a:spcAft>
            </a:pPr>
            <a:endPar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Ford's sprawl plan means the elimination of wetlands, green spaces and much needed farmland.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will promote expensive highway construction while encouraging commuting by private vehicles.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will undermine public transit by moving people away from transit routes.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will degrade groundwater reserves and worsen flood threats just as climate breakdown generates intense downpours and more flooding.</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It will weaken links between urban centres and nearby food production.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75</a:t>
            </a:fld>
            <a:endParaRPr lang="en-CA"/>
          </a:p>
        </p:txBody>
      </p:sp>
    </p:spTree>
    <p:extLst>
      <p:ext uri="{BB962C8B-B14F-4D97-AF65-F5344CB8AC3E}">
        <p14:creationId xmlns:p14="http://schemas.microsoft.com/office/powerpoint/2010/main" val="13743444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Slide 76: UNDRIP and Free, Prior and Informed consent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 realize that was a bit of a whirlwind.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 June 21st, 2021, the federal government passed </a:t>
            </a:r>
            <a:r>
              <a:rPr lang="en-CA" sz="1800" u="sng" kern="12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the </a:t>
            </a:r>
            <a:r>
              <a:rPr lang="en-CA" sz="1800" i="1" u="sng" kern="12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United Nations Declaration on the Rights of Indigenous Peoples Act</a:t>
            </a: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This UNDRIP Act provides a roadmap for the Ottawa and Indigenous peoples to work together to implement the Declaration. It emphasizes lasting reconciliation, healing, and cooperative relations.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Ford government strongly objected to the federal government’s UNDRIP Act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Ontario claimed that this would hinder government and corporate economic development plans.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Ford’s government has failed to introduce legislation to fully and effectively implement UNDRIP in Ontario as required by the United Nations convention process.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has ignored the call by the Truth and Reconciliation Commission to fully implement UNDRIP in all jurisdictions in Canada.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TRC showed how UNDRIP is the essential framework for establishing right relationships with Indigenous Peoples.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76</a:t>
            </a:fld>
            <a:endParaRPr lang="en-CA"/>
          </a:p>
        </p:txBody>
      </p:sp>
    </p:spTree>
    <p:extLst>
      <p:ext uri="{BB962C8B-B14F-4D97-AF65-F5344CB8AC3E}">
        <p14:creationId xmlns:p14="http://schemas.microsoft.com/office/powerpoint/2010/main" val="22039521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77: Part 4: Building a New Climate Plan</a:t>
            </a:r>
          </a:p>
        </p:txBody>
      </p:sp>
      <p:sp>
        <p:nvSpPr>
          <p:cNvPr id="4" name="Slide Number Placeholder 3"/>
          <p:cNvSpPr>
            <a:spLocks noGrp="1"/>
          </p:cNvSpPr>
          <p:nvPr>
            <p:ph type="sldNum" sz="quarter" idx="5"/>
          </p:nvPr>
        </p:nvSpPr>
        <p:spPr/>
        <p:txBody>
          <a:bodyPr/>
          <a:lstStyle/>
          <a:p>
            <a:fld id="{6DE817C5-59CF-48D7-BB8A-B61B11320530}" type="slidenum">
              <a:rPr lang="en-CA" smtClean="0"/>
              <a:t>77</a:t>
            </a:fld>
            <a:endParaRPr lang="en-CA"/>
          </a:p>
        </p:txBody>
      </p:sp>
    </p:spTree>
    <p:extLst>
      <p:ext uri="{BB962C8B-B14F-4D97-AF65-F5344CB8AC3E}">
        <p14:creationId xmlns:p14="http://schemas.microsoft.com/office/powerpoint/2010/main" val="13503200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78 Ontario can’t afford Ford</a:t>
            </a:r>
          </a:p>
          <a:p>
            <a:r>
              <a:rPr lang="en-CA" dirty="0"/>
              <a:t>It is very difficult to quantify the cost of Fords climate recklessness on Ontario families. But it is clear that we cant afford Ford. On this slide ae just some of the costs that he has forced Ontario families to absorb either through our energy bills or through our taxes.</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Ill start with the billions. (Count 1 loonie every second 24 hours a day it would take about 32 years to count 1 billion dollars.)</a:t>
            </a:r>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78</a:t>
            </a:fld>
            <a:endParaRPr lang="en-CA"/>
          </a:p>
        </p:txBody>
      </p:sp>
    </p:spTree>
    <p:extLst>
      <p:ext uri="{BB962C8B-B14F-4D97-AF65-F5344CB8AC3E}">
        <p14:creationId xmlns:p14="http://schemas.microsoft.com/office/powerpoint/2010/main" val="26923235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Slide 79: How far from a buck a beer</a:t>
            </a:r>
          </a:p>
          <a:p>
            <a:pPr marL="0" indent="0">
              <a:buNone/>
            </a:pPr>
            <a:r>
              <a:rPr lang="en-CA" dirty="0"/>
              <a:t> </a:t>
            </a:r>
            <a:r>
              <a:rPr lang="en-CA" dirty="0" err="1"/>
              <a:t>gu</a:t>
            </a:r>
            <a:r>
              <a:rPr lang="en-CA" sz="1200" dirty="0" err="1"/>
              <a:t>Ontario</a:t>
            </a:r>
            <a:r>
              <a:rPr lang="en-CA" sz="1200" dirty="0"/>
              <a:t> can’t afford Ford</a:t>
            </a:r>
          </a:p>
          <a:p>
            <a:r>
              <a:rPr lang="en-CA" sz="1200" dirty="0"/>
              <a:t>In climate terms </a:t>
            </a:r>
          </a:p>
          <a:p>
            <a:r>
              <a:rPr lang="en-CA" sz="1200" dirty="0"/>
              <a:t>In the high cost to families </a:t>
            </a:r>
          </a:p>
          <a:p>
            <a:r>
              <a:rPr lang="en-CA" sz="1200" dirty="0"/>
              <a:t>In social and economic terms</a:t>
            </a:r>
          </a:p>
          <a:p>
            <a:r>
              <a:rPr lang="en-CA" dirty="0" err="1"/>
              <a:t>ess</a:t>
            </a:r>
            <a:r>
              <a:rPr lang="en-CA" dirty="0"/>
              <a:t> we’ve come a long way from that old folksy promise of a buck a beer.</a:t>
            </a: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79</a:t>
            </a:fld>
            <a:endParaRPr lang="en-CA"/>
          </a:p>
        </p:txBody>
      </p:sp>
    </p:spTree>
    <p:extLst>
      <p:ext uri="{BB962C8B-B14F-4D97-AF65-F5344CB8AC3E}">
        <p14:creationId xmlns:p14="http://schemas.microsoft.com/office/powerpoint/2010/main" val="1431279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8: evidence of our own experience</a:t>
            </a:r>
          </a:p>
          <a:p>
            <a:r>
              <a:rPr lang="en-CA" dirty="0"/>
              <a:t>The evidence in  the </a:t>
            </a:r>
            <a:r>
              <a:rPr lang="en-CA" dirty="0" err="1"/>
              <a:t>repors</a:t>
            </a:r>
            <a:r>
              <a:rPr lang="en-CA" dirty="0"/>
              <a:t> was reinforced by the evidence of our own experience.</a:t>
            </a:r>
          </a:p>
          <a:p>
            <a:r>
              <a:rPr lang="en-CA" dirty="0"/>
              <a:t>In Ontario tornadoes and forest fires that raged out of control and blanketed communities hundreds of miles away in smoke.</a:t>
            </a:r>
          </a:p>
        </p:txBody>
      </p:sp>
      <p:sp>
        <p:nvSpPr>
          <p:cNvPr id="4" name="Slide Number Placeholder 3"/>
          <p:cNvSpPr>
            <a:spLocks noGrp="1"/>
          </p:cNvSpPr>
          <p:nvPr>
            <p:ph type="sldNum" sz="quarter" idx="5"/>
          </p:nvPr>
        </p:nvSpPr>
        <p:spPr/>
        <p:txBody>
          <a:bodyPr/>
          <a:lstStyle/>
          <a:p>
            <a:fld id="{6DE817C5-59CF-48D7-BB8A-B61B11320530}" type="slidenum">
              <a:rPr lang="en-CA" smtClean="0"/>
              <a:t>8</a:t>
            </a:fld>
            <a:endParaRPr lang="en-CA"/>
          </a:p>
        </p:txBody>
      </p:sp>
    </p:spTree>
    <p:extLst>
      <p:ext uri="{BB962C8B-B14F-4D97-AF65-F5344CB8AC3E}">
        <p14:creationId xmlns:p14="http://schemas.microsoft.com/office/powerpoint/2010/main" val="4429693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80: we need a new climate plan</a:t>
            </a:r>
          </a:p>
          <a:p>
            <a:r>
              <a:rPr lang="en-CA" dirty="0"/>
              <a:t>We need a different model. E need to shift from a climate plan based on fossil first, business first, and growth first to a climate plan whose priorities are climate first, people first, </a:t>
            </a:r>
          </a:p>
          <a:p>
            <a:endParaRPr lang="en-CA" dirty="0"/>
          </a:p>
          <a:p>
            <a:r>
              <a:rPr lang="en-CA" dirty="0"/>
              <a:t>and economic sustainability and a caring economy.</a:t>
            </a:r>
          </a:p>
          <a:p>
            <a:r>
              <a:rPr lang="en-CA" dirty="0"/>
              <a:t>New model. Hospitals not highways, wetlands no warehouses, </a:t>
            </a:r>
          </a:p>
          <a:p>
            <a:r>
              <a:rPr lang="en-CA" dirty="0"/>
              <a:t>Fossil first </a:t>
            </a:r>
          </a:p>
          <a:p>
            <a:r>
              <a:rPr lang="en-CA" dirty="0"/>
              <a:t>growth first</a:t>
            </a:r>
          </a:p>
          <a:p>
            <a:r>
              <a:rPr lang="en-CA" dirty="0"/>
              <a:t> business first</a:t>
            </a:r>
          </a:p>
        </p:txBody>
      </p:sp>
      <p:sp>
        <p:nvSpPr>
          <p:cNvPr id="4" name="Slide Number Placeholder 3"/>
          <p:cNvSpPr>
            <a:spLocks noGrp="1"/>
          </p:cNvSpPr>
          <p:nvPr>
            <p:ph type="sldNum" sz="quarter" idx="5"/>
          </p:nvPr>
        </p:nvSpPr>
        <p:spPr/>
        <p:txBody>
          <a:bodyPr/>
          <a:lstStyle/>
          <a:p>
            <a:fld id="{8E1FE174-925C-4CC0-945B-1E5FC8A7F27F}" type="slidenum">
              <a:rPr lang="en-CA" smtClean="0"/>
              <a:t>80</a:t>
            </a:fld>
            <a:endParaRPr lang="en-CA"/>
          </a:p>
        </p:txBody>
      </p:sp>
    </p:spTree>
    <p:extLst>
      <p:ext uri="{BB962C8B-B14F-4D97-AF65-F5344CB8AC3E}">
        <p14:creationId xmlns:p14="http://schemas.microsoft.com/office/powerpoint/2010/main" val="9989181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Helvetica Neue"/>
                <a:ea typeface="Times New Roman" panose="02020603050405020304" pitchFamily="18" charset="0"/>
              </a:rPr>
              <a:t>Slide 81:</a:t>
            </a:r>
            <a:r>
              <a:rPr lang="en-CA" sz="1200" dirty="0">
                <a:latin typeface="Calibri" panose="020F0502020204030204" pitchFamily="34" charset="0"/>
                <a:cs typeface="Calibri" panose="020F0502020204030204" pitchFamily="34" charset="0"/>
              </a:rPr>
              <a:t>Sector Emissions </a:t>
            </a:r>
          </a:p>
          <a:p>
            <a:r>
              <a:rPr lang="en-CA" sz="1200" dirty="0">
                <a:latin typeface="Calibri" panose="020F0502020204030204" pitchFamily="34" charset="0"/>
                <a:ea typeface="Times New Roman" panose="02020603050405020304" pitchFamily="18" charset="0"/>
                <a:cs typeface="Calibri" panose="020F0502020204030204" pitchFamily="34" charset="0"/>
              </a:rPr>
              <a:t>The new climate plan has to address emissions from the three largest sectors and we know how to do it. </a:t>
            </a:r>
            <a:endParaRPr lang="en-CA" dirty="0">
              <a:latin typeface="Helvetica Neue"/>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852F7C7-AC06-42D7-838E-3A4B4DCB2731}" type="slidenum">
              <a:rPr lang="en-CA" smtClean="0"/>
              <a:t>81</a:t>
            </a:fld>
            <a:endParaRPr lang="en-CA"/>
          </a:p>
        </p:txBody>
      </p:sp>
    </p:spTree>
    <p:extLst>
      <p:ext uri="{BB962C8B-B14F-4D97-AF65-F5344CB8AC3E}">
        <p14:creationId xmlns:p14="http://schemas.microsoft.com/office/powerpoint/2010/main" val="1143632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82:  </a:t>
            </a:r>
            <a:r>
              <a:rPr lang="en-CA" sz="1200" dirty="0"/>
              <a:t>Building a new climate plan</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82</a:t>
            </a:fld>
            <a:endParaRPr lang="en-CA"/>
          </a:p>
        </p:txBody>
      </p:sp>
    </p:spTree>
    <p:extLst>
      <p:ext uri="{BB962C8B-B14F-4D97-AF65-F5344CB8AC3E}">
        <p14:creationId xmlns:p14="http://schemas.microsoft.com/office/powerpoint/2010/main" val="38292183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83:  </a:t>
            </a:r>
            <a:r>
              <a:rPr lang="en-CA" sz="1200" dirty="0"/>
              <a:t>Building a new climate plan</a:t>
            </a:r>
            <a:endParaRPr lang="en-CA" dirty="0"/>
          </a:p>
          <a:p>
            <a:endParaRPr lang="en-CA" dirty="0"/>
          </a:p>
          <a:p>
            <a:pPr>
              <a:lnSpc>
                <a:spcPct val="107000"/>
              </a:lnSpc>
              <a:spcAft>
                <a:spcPts val="800"/>
              </a:spcAft>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 a first step we have to quickly adopt proven climate solutions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increased electrification from green energy sources,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wide-scale use of renewable energy and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intensifying energy efficiency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It means protecting wetlands. waterways, forests and other natural ecosystems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 it means starting now on adaptation plans that range from </a:t>
            </a:r>
            <a:r>
              <a:rPr lang="en-CA"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from</a:t>
            </a: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climate risk reduction to strengthened income and food security provisions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83</a:t>
            </a:fld>
            <a:endParaRPr lang="en-CA"/>
          </a:p>
        </p:txBody>
      </p:sp>
    </p:spTree>
    <p:extLst>
      <p:ext uri="{BB962C8B-B14F-4D97-AF65-F5344CB8AC3E}">
        <p14:creationId xmlns:p14="http://schemas.microsoft.com/office/powerpoint/2010/main" val="8940744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84:  </a:t>
            </a:r>
            <a:r>
              <a:rPr lang="en-CA" sz="1200" dirty="0"/>
              <a:t>Phase out oil and Gas</a:t>
            </a:r>
            <a:endParaRPr lang="en-CA" dirty="0"/>
          </a:p>
          <a:p>
            <a:pPr>
              <a:lnSpc>
                <a:spcPct val="107000"/>
              </a:lnSpc>
              <a:spcAft>
                <a:spcPts val="800"/>
              </a:spcAft>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Building a new climate plan means heeding the international call to phase out oil and gas.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 doubt this will be very hard but there are easier first steps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Building codes could be amended to prohibit natural gas hookups in new construction. Electrical charging stations could be roughed in.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Provide subsidies to shift to electric heat pumps and electric vehicles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Shutdown of the gas fired electricity plants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End the subsidies to fossil fuel infrastructure and companies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Set hard caps on big emitters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84</a:t>
            </a:fld>
            <a:endParaRPr lang="en-CA"/>
          </a:p>
        </p:txBody>
      </p:sp>
    </p:spTree>
    <p:extLst>
      <p:ext uri="{BB962C8B-B14F-4D97-AF65-F5344CB8AC3E}">
        <p14:creationId xmlns:p14="http://schemas.microsoft.com/office/powerpoint/2010/main" val="22750003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85: transform the economy</a:t>
            </a:r>
          </a:p>
          <a:p>
            <a:pPr>
              <a:lnSpc>
                <a:spcPct val="107000"/>
              </a:lnSpc>
              <a:spcAft>
                <a:spcPts val="800"/>
              </a:spcAft>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most difficult is the last. There are real planetary boundaries that our system of economic growth has pushed us up against. Scientists are repeatedly telling us that we are approaching tipping points that will spiral out of control.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What we produce, how we produce, how much energy we use, what and how much we consume,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CA"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From Growth to steady state economics, from waste production to circular economic processes, from an emphasis on profits and wealth accumulation to a commitment to good jobs, income security and the caring economy.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85</a:t>
            </a:fld>
            <a:endParaRPr lang="en-CA"/>
          </a:p>
        </p:txBody>
      </p:sp>
    </p:spTree>
    <p:extLst>
      <p:ext uri="{BB962C8B-B14F-4D97-AF65-F5344CB8AC3E}">
        <p14:creationId xmlns:p14="http://schemas.microsoft.com/office/powerpoint/2010/main" val="20348523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86  SCAN! Platform </a:t>
            </a:r>
            <a:br>
              <a:rPr lang="en-CA" dirty="0"/>
            </a:br>
            <a:r>
              <a:rPr lang="en-CA" dirty="0"/>
              <a:t>five Climate transitions</a:t>
            </a:r>
          </a:p>
          <a:p>
            <a:r>
              <a:rPr lang="en-CA" dirty="0"/>
              <a:t>In our platform document SCAN! developed a program of action and transformation to respond to the climate emergency and to prevent climate breakdown. We argued that the first priority was to dramatically reduce </a:t>
            </a:r>
            <a:r>
              <a:rPr lang="en-CA" dirty="0" err="1"/>
              <a:t>ghg</a:t>
            </a:r>
            <a:r>
              <a:rPr lang="en-CA" dirty="0"/>
              <a:t> emissions. And we recognized that to do so we needed to make five climate transitions. Read</a:t>
            </a:r>
          </a:p>
          <a:p>
            <a:pPr marL="457200" indent="-457200">
              <a:buFont typeface="+mj-lt"/>
              <a:buAutoNum type="arabicPeriod"/>
            </a:pPr>
            <a:r>
              <a:rPr lang="en-CA" dirty="0"/>
              <a:t>A transition in our relationship with Indigenous Peoples</a:t>
            </a:r>
          </a:p>
          <a:p>
            <a:pPr marL="457200" indent="-457200">
              <a:buFont typeface="+mj-lt"/>
              <a:buAutoNum type="arabicPeriod"/>
            </a:pPr>
            <a:r>
              <a:rPr lang="en-CA" dirty="0"/>
              <a:t>An energy transition</a:t>
            </a:r>
          </a:p>
          <a:p>
            <a:pPr marL="457200" indent="-457200">
              <a:buFont typeface="+mj-lt"/>
              <a:buAutoNum type="arabicPeriod"/>
            </a:pPr>
            <a:r>
              <a:rPr lang="en-CA" dirty="0"/>
              <a:t>An economic transition</a:t>
            </a:r>
          </a:p>
          <a:p>
            <a:pPr marL="457200" indent="-457200">
              <a:buFont typeface="+mj-lt"/>
              <a:buAutoNum type="arabicPeriod"/>
            </a:pPr>
            <a:r>
              <a:rPr lang="en-CA" dirty="0"/>
              <a:t>A social and climate justice transition</a:t>
            </a:r>
          </a:p>
          <a:p>
            <a:pPr marL="457200" indent="-457200">
              <a:buFont typeface="+mj-lt"/>
              <a:buAutoNum type="arabicPeriod"/>
            </a:pPr>
            <a:r>
              <a:rPr lang="en-CA" dirty="0"/>
              <a:t>A transition in our relationship with the natural world</a:t>
            </a:r>
          </a:p>
          <a:p>
            <a:endParaRPr lang="en-CA" dirty="0"/>
          </a:p>
        </p:txBody>
      </p:sp>
      <p:sp>
        <p:nvSpPr>
          <p:cNvPr id="4" name="Slide Number Placeholder 3"/>
          <p:cNvSpPr>
            <a:spLocks noGrp="1"/>
          </p:cNvSpPr>
          <p:nvPr>
            <p:ph type="sldNum" sz="quarter" idx="5"/>
          </p:nvPr>
        </p:nvSpPr>
        <p:spPr/>
        <p:txBody>
          <a:bodyPr/>
          <a:lstStyle/>
          <a:p>
            <a:fld id="{8E1FE174-925C-4CC0-945B-1E5FC8A7F27F}" type="slidenum">
              <a:rPr lang="en-CA" smtClean="0"/>
              <a:t>86</a:t>
            </a:fld>
            <a:endParaRPr lang="en-CA"/>
          </a:p>
        </p:txBody>
      </p:sp>
    </p:spTree>
    <p:extLst>
      <p:ext uri="{BB962C8B-B14F-4D97-AF65-F5344CB8AC3E}">
        <p14:creationId xmlns:p14="http://schemas.microsoft.com/office/powerpoint/2010/main" val="16955416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87: </a:t>
            </a:r>
            <a:r>
              <a:rPr lang="en-CA"/>
              <a:t>A few </a:t>
            </a:r>
            <a:r>
              <a:rPr lang="en-CA" dirty="0"/>
              <a:t>last points</a:t>
            </a:r>
          </a:p>
          <a:p>
            <a:r>
              <a:rPr lang="en-CA" sz="1200" dirty="0">
                <a:effectLst/>
                <a:latin typeface="Calibri" panose="020F0502020204030204" pitchFamily="34" charset="0"/>
                <a:ea typeface="Times New Roman" panose="02020603050405020304" pitchFamily="18" charset="0"/>
                <a:cs typeface="Calibri" panose="020F0502020204030204" pitchFamily="34" charset="0"/>
              </a:rPr>
              <a:t>When Ford came to power there were 12 years to 2030. </a:t>
            </a:r>
          </a:p>
          <a:p>
            <a:r>
              <a:rPr lang="en-CA" sz="1200" dirty="0">
                <a:effectLst/>
                <a:latin typeface="Calibri" panose="020F0502020204030204" pitchFamily="34" charset="0"/>
                <a:ea typeface="Times New Roman" panose="02020603050405020304" pitchFamily="18" charset="0"/>
                <a:cs typeface="Calibri" panose="020F0502020204030204" pitchFamily="34" charset="0"/>
              </a:rPr>
              <a:t>By the time of the election in June 2022, he will have squandered 4 of them. </a:t>
            </a:r>
          </a:p>
          <a:p>
            <a:r>
              <a:rPr lang="en-CA" sz="1200" dirty="0">
                <a:effectLst/>
                <a:latin typeface="Calibri" panose="020F0502020204030204" pitchFamily="34" charset="0"/>
                <a:ea typeface="Times New Roman" panose="02020603050405020304" pitchFamily="18" charset="0"/>
                <a:cs typeface="Calibri" panose="020F0502020204030204" pitchFamily="34" charset="0"/>
              </a:rPr>
              <a:t>There are only 8 left.</a:t>
            </a:r>
          </a:p>
          <a:p>
            <a:r>
              <a:rPr lang="en-CA" sz="1200" dirty="0">
                <a:effectLst/>
                <a:latin typeface="Calibri" panose="020F0502020204030204" pitchFamily="34" charset="0"/>
                <a:ea typeface="Times New Roman" panose="02020603050405020304" pitchFamily="18" charset="0"/>
                <a:cs typeface="Calibri" panose="020F0502020204030204" pitchFamily="34" charset="0"/>
              </a:rPr>
              <a:t>Premier Doug Ford is a climate denier.</a:t>
            </a:r>
          </a:p>
          <a:p>
            <a:r>
              <a:rPr lang="en-CA" sz="1200" dirty="0">
                <a:effectLst/>
                <a:latin typeface="Calibri" panose="020F0502020204030204" pitchFamily="34" charset="0"/>
                <a:ea typeface="Times New Roman" panose="02020603050405020304" pitchFamily="18" charset="0"/>
                <a:cs typeface="Calibri" panose="020F0502020204030204" pitchFamily="34" charset="0"/>
              </a:rPr>
              <a:t> His arrogance, climate recklessness and willful negligence threatens our future.</a:t>
            </a:r>
          </a:p>
          <a:p>
            <a:r>
              <a:rPr lang="en-CA" sz="1200" dirty="0">
                <a:effectLst/>
                <a:latin typeface="Calibri" panose="020F0502020204030204" pitchFamily="34" charset="0"/>
                <a:ea typeface="Times New Roman" panose="02020603050405020304" pitchFamily="18" charset="0"/>
                <a:cs typeface="Calibri" panose="020F0502020204030204" pitchFamily="34" charset="0"/>
              </a:rPr>
              <a:t> His government, consisting of 69 elected conservative MPPs —less than six dozen individuals—are holding the rest of us hostage.</a:t>
            </a:r>
            <a:endParaRPr lang="en-CA" sz="1200" dirty="0">
              <a:effectLst/>
              <a:latin typeface="Calibri" panose="020F0502020204030204" pitchFamily="34"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87</a:t>
            </a:fld>
            <a:endParaRPr lang="en-CA"/>
          </a:p>
        </p:txBody>
      </p:sp>
    </p:spTree>
    <p:extLst>
      <p:ext uri="{BB962C8B-B14F-4D97-AF65-F5344CB8AC3E}">
        <p14:creationId xmlns:p14="http://schemas.microsoft.com/office/powerpoint/2010/main" val="348987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9:  new climate terms</a:t>
            </a:r>
          </a:p>
          <a:p>
            <a:r>
              <a:rPr lang="en-CA" dirty="0"/>
              <a:t>New </a:t>
            </a:r>
            <a:r>
              <a:rPr lang="en-CA" sz="1200" dirty="0" err="1">
                <a:effectLst/>
                <a:latin typeface="Calibri" panose="020F0502020204030204" pitchFamily="34" charset="0"/>
                <a:ea typeface="Times New Roman" panose="02020603050405020304" pitchFamily="18" charset="0"/>
                <a:cs typeface="Calibri" panose="020F0502020204030204" pitchFamily="34" charset="0"/>
              </a:rPr>
              <a:t>New</a:t>
            </a:r>
            <a:r>
              <a:rPr lang="en-CA" sz="1200" dirty="0">
                <a:effectLst/>
                <a:latin typeface="Calibri" panose="020F0502020204030204" pitchFamily="34" charset="0"/>
                <a:ea typeface="Times New Roman" panose="02020603050405020304" pitchFamily="18" charset="0"/>
                <a:cs typeface="Calibri" panose="020F0502020204030204" pitchFamily="34" charset="0"/>
              </a:rPr>
              <a:t> climate terms have entered our vocabularies</a:t>
            </a:r>
          </a:p>
          <a:p>
            <a:r>
              <a:rPr lang="en-CA" sz="1200" dirty="0">
                <a:latin typeface="Calibri" panose="020F0502020204030204" pitchFamily="34" charset="0"/>
                <a:ea typeface="Times New Roman" panose="02020603050405020304" pitchFamily="18" charset="0"/>
                <a:cs typeface="Calibri" panose="020F0502020204030204" pitchFamily="34" charset="0"/>
              </a:rPr>
              <a:t>H</a:t>
            </a:r>
            <a:r>
              <a:rPr lang="en-CA" sz="1200" dirty="0">
                <a:effectLst/>
                <a:latin typeface="Calibri" panose="020F0502020204030204" pitchFamily="34" charset="0"/>
                <a:ea typeface="Times New Roman" panose="02020603050405020304" pitchFamily="18" charset="0"/>
                <a:cs typeface="Calibri" panose="020F0502020204030204" pitchFamily="34" charset="0"/>
              </a:rPr>
              <a:t>eat domes and atmospheric rivers. </a:t>
            </a:r>
          </a:p>
          <a:p>
            <a:r>
              <a:rPr lang="en-CA" sz="1200" dirty="0">
                <a:effectLst/>
                <a:latin typeface="Calibri" panose="020F0502020204030204" pitchFamily="34" charset="0"/>
                <a:ea typeface="Times New Roman" panose="02020603050405020304" pitchFamily="18" charset="0"/>
                <a:cs typeface="Calibri" panose="020F0502020204030204" pitchFamily="34" charset="0"/>
              </a:rPr>
              <a:t>Climate records are routinely broken by more and more violent fires, floods, heatwaves and droughts. </a:t>
            </a:r>
          </a:p>
          <a:p>
            <a:r>
              <a:rPr lang="en-CA" sz="1200" dirty="0">
                <a:effectLst/>
                <a:latin typeface="Calibri" panose="020F0502020204030204" pitchFamily="34" charset="0"/>
                <a:ea typeface="Times New Roman" panose="02020603050405020304" pitchFamily="18" charset="0"/>
                <a:cs typeface="Calibri" panose="020F0502020204030204" pitchFamily="34" charset="0"/>
              </a:rPr>
              <a:t>2021 </a:t>
            </a:r>
            <a:r>
              <a:rPr lang="en-CA" sz="1200" dirty="0">
                <a:latin typeface="Calibri" panose="020F0502020204030204" pitchFamily="34" charset="0"/>
                <a:ea typeface="Times New Roman" panose="02020603050405020304" pitchFamily="18" charset="0"/>
                <a:cs typeface="Calibri" panose="020F0502020204030204" pitchFamily="34" charset="0"/>
              </a:rPr>
              <a:t>---</a:t>
            </a:r>
            <a:r>
              <a:rPr lang="en-CA" sz="1200" dirty="0">
                <a:effectLst/>
                <a:latin typeface="Calibri" panose="020F0502020204030204" pitchFamily="34" charset="0"/>
                <a:ea typeface="Times New Roman" panose="02020603050405020304" pitchFamily="18" charset="0"/>
                <a:cs typeface="Calibri" panose="020F0502020204030204" pitchFamily="34" charset="0"/>
              </a:rPr>
              <a:t>extremes the new normal.</a:t>
            </a:r>
            <a:endParaRPr lang="en-CA" sz="1200" dirty="0">
              <a:effectLst/>
              <a:latin typeface="Calibri" panose="020F0502020204030204" pitchFamily="34"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DE817C5-59CF-48D7-BB8A-B61B11320530}" type="slidenum">
              <a:rPr lang="en-CA" smtClean="0"/>
              <a:t>9</a:t>
            </a:fld>
            <a:endParaRPr lang="en-CA"/>
          </a:p>
        </p:txBody>
      </p:sp>
    </p:spTree>
    <p:extLst>
      <p:ext uri="{BB962C8B-B14F-4D97-AF65-F5344CB8AC3E}">
        <p14:creationId xmlns:p14="http://schemas.microsoft.com/office/powerpoint/2010/main" val="353326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2/8/22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2/8/22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s://laws-lois.justice.gc.ca/eng/acts/U-2.2/" TargetMode="External"/><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E393-40CC-48B4-B4FA-522E941C8120}"/>
              </a:ext>
            </a:extLst>
          </p:cNvPr>
          <p:cNvSpPr>
            <a:spLocks noGrp="1"/>
          </p:cNvSpPr>
          <p:nvPr>
            <p:ph type="ctrTitle"/>
          </p:nvPr>
        </p:nvSpPr>
        <p:spPr/>
        <p:txBody>
          <a:bodyPr>
            <a:normAutofit/>
          </a:bodyPr>
          <a:lstStyle/>
          <a:p>
            <a:r>
              <a:rPr lang="en-CA" dirty="0">
                <a:latin typeface="Calibri" panose="020F0502020204030204" pitchFamily="34" charset="0"/>
                <a:cs typeface="Calibri" panose="020F0502020204030204" pitchFamily="34" charset="0"/>
              </a:rPr>
              <a:t>Ford’s Bogus Climate Plan</a:t>
            </a:r>
          </a:p>
        </p:txBody>
      </p:sp>
      <p:sp>
        <p:nvSpPr>
          <p:cNvPr id="3" name="Subtitle 2">
            <a:extLst>
              <a:ext uri="{FF2B5EF4-FFF2-40B4-BE49-F238E27FC236}">
                <a16:creationId xmlns:a16="http://schemas.microsoft.com/office/drawing/2014/main" id="{8395AC2B-F451-4954-96FC-39E072F7B3C3}"/>
              </a:ext>
            </a:extLst>
          </p:cNvPr>
          <p:cNvSpPr>
            <a:spLocks noGrp="1"/>
          </p:cNvSpPr>
          <p:nvPr>
            <p:ph type="subTitle" idx="1"/>
          </p:nvPr>
        </p:nvSpPr>
        <p:spPr>
          <a:xfrm>
            <a:off x="2417780" y="3531204"/>
            <a:ext cx="8637072" cy="1631105"/>
          </a:xfrm>
        </p:spPr>
        <p:txBody>
          <a:bodyPr>
            <a:noAutofit/>
          </a:bodyPr>
          <a:lstStyle/>
          <a:p>
            <a:r>
              <a:rPr lang="en-CA" sz="1400" b="1" dirty="0"/>
              <a:t>David Robertson, scan!</a:t>
            </a:r>
          </a:p>
          <a:p>
            <a:r>
              <a:rPr lang="en-CA" sz="1400" b="1" dirty="0"/>
              <a:t>For Environment Haliburton</a:t>
            </a:r>
          </a:p>
          <a:p>
            <a:r>
              <a:rPr lang="en-CA" sz="1400" b="1" dirty="0"/>
              <a:t>February 8, 2022</a:t>
            </a:r>
          </a:p>
        </p:txBody>
      </p:sp>
      <p:pic>
        <p:nvPicPr>
          <p:cNvPr id="4" name="Picture 3">
            <a:extLst>
              <a:ext uri="{FF2B5EF4-FFF2-40B4-BE49-F238E27FC236}">
                <a16:creationId xmlns:a16="http://schemas.microsoft.com/office/drawing/2014/main" id="{9F50DA08-F893-433E-9463-1B7036ECA1E8}"/>
              </a:ext>
            </a:extLst>
          </p:cNvPr>
          <p:cNvPicPr>
            <a:picLocks noChangeAspect="1"/>
          </p:cNvPicPr>
          <p:nvPr/>
        </p:nvPicPr>
        <p:blipFill>
          <a:blip r:embed="rId3"/>
          <a:stretch>
            <a:fillRect/>
          </a:stretch>
        </p:blipFill>
        <p:spPr>
          <a:xfrm>
            <a:off x="8881085" y="3756576"/>
            <a:ext cx="2176666" cy="1883740"/>
          </a:xfrm>
          <a:prstGeom prst="rect">
            <a:avLst/>
          </a:prstGeom>
        </p:spPr>
      </p:pic>
    </p:spTree>
    <p:extLst>
      <p:ext uri="{BB962C8B-B14F-4D97-AF65-F5344CB8AC3E}">
        <p14:creationId xmlns:p14="http://schemas.microsoft.com/office/powerpoint/2010/main" val="4198446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96CD-BD0C-4A39-9227-77A49523F98C}"/>
              </a:ext>
            </a:extLst>
          </p:cNvPr>
          <p:cNvSpPr>
            <a:spLocks noGrp="1"/>
          </p:cNvSpPr>
          <p:nvPr>
            <p:ph type="title"/>
          </p:nvPr>
        </p:nvSpPr>
        <p:spPr>
          <a:xfrm>
            <a:off x="1294362" y="548244"/>
            <a:ext cx="9603275" cy="1049235"/>
          </a:xfrm>
        </p:spPr>
        <p:txBody>
          <a:bodyPr/>
          <a:lstStyle/>
          <a:p>
            <a:r>
              <a:rPr lang="en-CA" dirty="0">
                <a:latin typeface="Calibri" panose="020F0502020204030204" pitchFamily="34" charset="0"/>
                <a:cs typeface="Calibri" panose="020F0502020204030204" pitchFamily="34" charset="0"/>
              </a:rPr>
              <a:t>Lytton, BC</a:t>
            </a:r>
          </a:p>
        </p:txBody>
      </p:sp>
      <p:pic>
        <p:nvPicPr>
          <p:cNvPr id="6" name="Content Placeholder 5">
            <a:extLst>
              <a:ext uri="{FF2B5EF4-FFF2-40B4-BE49-F238E27FC236}">
                <a16:creationId xmlns:a16="http://schemas.microsoft.com/office/drawing/2014/main" id="{6F33F01D-3886-4777-9EF3-2DB17F8EEACE}"/>
              </a:ext>
            </a:extLst>
          </p:cNvPr>
          <p:cNvPicPr>
            <a:picLocks noGrp="1" noChangeAspect="1"/>
          </p:cNvPicPr>
          <p:nvPr>
            <p:ph idx="1"/>
          </p:nvPr>
        </p:nvPicPr>
        <p:blipFill>
          <a:blip r:embed="rId3"/>
          <a:stretch>
            <a:fillRect/>
          </a:stretch>
        </p:blipFill>
        <p:spPr>
          <a:xfrm>
            <a:off x="6609790" y="2266905"/>
            <a:ext cx="4645555" cy="2615411"/>
          </a:xfrm>
          <a:prstGeom prst="rect">
            <a:avLst/>
          </a:prstGeom>
        </p:spPr>
      </p:pic>
      <p:pic>
        <p:nvPicPr>
          <p:cNvPr id="5" name="Picture 4">
            <a:extLst>
              <a:ext uri="{FF2B5EF4-FFF2-40B4-BE49-F238E27FC236}">
                <a16:creationId xmlns:a16="http://schemas.microsoft.com/office/drawing/2014/main" id="{DECEC521-78D9-46DA-A8C3-2D71B4A962DF}"/>
              </a:ext>
            </a:extLst>
          </p:cNvPr>
          <p:cNvPicPr>
            <a:picLocks noChangeAspect="1"/>
          </p:cNvPicPr>
          <p:nvPr/>
        </p:nvPicPr>
        <p:blipFill>
          <a:blip r:embed="rId4"/>
          <a:stretch>
            <a:fillRect/>
          </a:stretch>
        </p:blipFill>
        <p:spPr>
          <a:xfrm>
            <a:off x="1388132" y="2144975"/>
            <a:ext cx="4865030" cy="2859272"/>
          </a:xfrm>
          <a:prstGeom prst="rect">
            <a:avLst/>
          </a:prstGeom>
        </p:spPr>
      </p:pic>
    </p:spTree>
    <p:extLst>
      <p:ext uri="{BB962C8B-B14F-4D97-AF65-F5344CB8AC3E}">
        <p14:creationId xmlns:p14="http://schemas.microsoft.com/office/powerpoint/2010/main" val="46685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8E069-D23D-4AD8-8DF2-298FFBAB5935}"/>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Floods and droughts and deaths</a:t>
            </a:r>
          </a:p>
        </p:txBody>
      </p:sp>
      <p:pic>
        <p:nvPicPr>
          <p:cNvPr id="1026" name="Picture 2" descr="See the source image">
            <a:extLst>
              <a:ext uri="{FF2B5EF4-FFF2-40B4-BE49-F238E27FC236}">
                <a16:creationId xmlns:a16="http://schemas.microsoft.com/office/drawing/2014/main" id="{650F89A2-6AE5-4930-B100-8F2DE3F0430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447800" y="2187851"/>
            <a:ext cx="4645025" cy="3095073"/>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a:extLst>
              <a:ext uri="{FF2B5EF4-FFF2-40B4-BE49-F238E27FC236}">
                <a16:creationId xmlns:a16="http://schemas.microsoft.com/office/drawing/2014/main" id="{47B7E0D5-CC2B-495A-A07C-72032A535F35}"/>
              </a:ext>
            </a:extLst>
          </p:cNvPr>
          <p:cNvPicPr>
            <a:picLocks noGrp="1" noChangeAspect="1"/>
          </p:cNvPicPr>
          <p:nvPr>
            <p:ph sz="half" idx="2"/>
          </p:nvPr>
        </p:nvPicPr>
        <p:blipFill>
          <a:blip r:embed="rId4"/>
          <a:stretch>
            <a:fillRect/>
          </a:stretch>
        </p:blipFill>
        <p:spPr>
          <a:xfrm>
            <a:off x="6413500" y="2182072"/>
            <a:ext cx="4645025" cy="3112981"/>
          </a:xfrm>
          <a:prstGeom prst="rect">
            <a:avLst/>
          </a:prstGeom>
        </p:spPr>
      </p:pic>
    </p:spTree>
    <p:extLst>
      <p:ext uri="{BB962C8B-B14F-4D97-AF65-F5344CB8AC3E}">
        <p14:creationId xmlns:p14="http://schemas.microsoft.com/office/powerpoint/2010/main" val="2904995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6DE1-D7F5-42F0-920F-FE77C7E5B9C4}"/>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COP 26 and the Glasgow Climate Pact</a:t>
            </a:r>
          </a:p>
        </p:txBody>
      </p:sp>
      <p:sp>
        <p:nvSpPr>
          <p:cNvPr id="4" name="Content Placeholder 3">
            <a:extLst>
              <a:ext uri="{FF2B5EF4-FFF2-40B4-BE49-F238E27FC236}">
                <a16:creationId xmlns:a16="http://schemas.microsoft.com/office/drawing/2014/main" id="{A556C607-61EA-4EB9-9DCC-7720BC2DBEA4}"/>
              </a:ext>
            </a:extLst>
          </p:cNvPr>
          <p:cNvSpPr>
            <a:spLocks noGrp="1"/>
          </p:cNvSpPr>
          <p:nvPr>
            <p:ph sz="half" idx="1"/>
          </p:nvPr>
        </p:nvSpPr>
        <p:spPr>
          <a:xfrm>
            <a:off x="1137138" y="2010878"/>
            <a:ext cx="4955345" cy="4042233"/>
          </a:xfrm>
        </p:spPr>
        <p:txBody>
          <a:bodyPr>
            <a:normAutofit/>
          </a:bodyPr>
          <a:lstStyle/>
          <a:p>
            <a:r>
              <a:rPr lang="en-CA" dirty="0">
                <a:effectLst/>
                <a:latin typeface="Calibri" panose="020F0502020204030204" pitchFamily="34" charset="0"/>
                <a:ea typeface="Times New Roman" panose="02020603050405020304" pitchFamily="18" charset="0"/>
                <a:cs typeface="Calibri" panose="020F0502020204030204" pitchFamily="34" charset="0"/>
              </a:rPr>
              <a:t>For all its failings the Pact is a desperate plea. </a:t>
            </a:r>
          </a:p>
          <a:p>
            <a:r>
              <a:rPr lang="en-CA" dirty="0">
                <a:effectLst/>
                <a:latin typeface="Calibri" panose="020F0502020204030204" pitchFamily="34" charset="0"/>
                <a:ea typeface="Times New Roman" panose="02020603050405020304" pitchFamily="18" charset="0"/>
                <a:cs typeface="Calibri" panose="020F0502020204030204" pitchFamily="34" charset="0"/>
              </a:rPr>
              <a:t>“</a:t>
            </a:r>
            <a:r>
              <a:rPr lang="en-CA" b="1" dirty="0">
                <a:effectLst/>
                <a:latin typeface="Calibri" panose="020F0502020204030204" pitchFamily="34" charset="0"/>
                <a:ea typeface="Times New Roman" panose="02020603050405020304" pitchFamily="18" charset="0"/>
                <a:cs typeface="Calibri" panose="020F0502020204030204" pitchFamily="34" charset="0"/>
              </a:rPr>
              <a:t>expresses alarm and utmost concern</a:t>
            </a:r>
            <a:r>
              <a:rPr lang="en-CA" dirty="0">
                <a:effectLst/>
                <a:latin typeface="Calibri" panose="020F0502020204030204" pitchFamily="34" charset="0"/>
                <a:ea typeface="Times New Roman" panose="02020603050405020304" pitchFamily="18" charset="0"/>
                <a:cs typeface="Calibri" panose="020F0502020204030204" pitchFamily="34" charset="0"/>
              </a:rPr>
              <a:t>” that countries are not doing enough. </a:t>
            </a:r>
          </a:p>
          <a:p>
            <a:r>
              <a:rPr lang="en-CA" dirty="0">
                <a:effectLst/>
                <a:latin typeface="Calibri" panose="020F0502020204030204" pitchFamily="34" charset="0"/>
                <a:ea typeface="Times New Roman" panose="02020603050405020304" pitchFamily="18" charset="0"/>
                <a:cs typeface="Calibri" panose="020F0502020204030204" pitchFamily="34" charset="0"/>
              </a:rPr>
              <a:t>It “</a:t>
            </a:r>
            <a:r>
              <a:rPr lang="en-CA" b="1" dirty="0">
                <a:effectLst/>
                <a:latin typeface="Calibri" panose="020F0502020204030204" pitchFamily="34" charset="0"/>
                <a:ea typeface="Times New Roman" panose="02020603050405020304" pitchFamily="18" charset="0"/>
                <a:cs typeface="Calibri" panose="020F0502020204030204" pitchFamily="34" charset="0"/>
              </a:rPr>
              <a:t>stresses the urgency </a:t>
            </a:r>
            <a:r>
              <a:rPr lang="en-CA" dirty="0">
                <a:effectLst/>
                <a:latin typeface="Calibri" panose="020F0502020204030204" pitchFamily="34" charset="0"/>
                <a:ea typeface="Times New Roman" panose="02020603050405020304" pitchFamily="18" charset="0"/>
                <a:cs typeface="Calibri" panose="020F0502020204030204" pitchFamily="34" charset="0"/>
              </a:rPr>
              <a:t>of enhancing ambition”.</a:t>
            </a:r>
          </a:p>
          <a:p>
            <a:r>
              <a:rPr lang="en-CA" dirty="0">
                <a:effectLst/>
                <a:latin typeface="Calibri" panose="020F0502020204030204" pitchFamily="34" charset="0"/>
                <a:ea typeface="Times New Roman" panose="02020603050405020304" pitchFamily="18" charset="0"/>
                <a:cs typeface="Calibri" panose="020F0502020204030204" pitchFamily="34" charset="0"/>
              </a:rPr>
              <a:t> It “</a:t>
            </a:r>
            <a:r>
              <a:rPr lang="en-CA" b="1" dirty="0">
                <a:effectLst/>
                <a:latin typeface="Calibri" panose="020F0502020204030204" pitchFamily="34" charset="0"/>
                <a:ea typeface="Times New Roman" panose="02020603050405020304" pitchFamily="18" charset="0"/>
                <a:cs typeface="Calibri" panose="020F0502020204030204" pitchFamily="34" charset="0"/>
              </a:rPr>
              <a:t>emphasizes the urgency </a:t>
            </a:r>
            <a:r>
              <a:rPr lang="en-CA" dirty="0">
                <a:effectLst/>
                <a:latin typeface="Calibri" panose="020F0502020204030204" pitchFamily="34" charset="0"/>
                <a:ea typeface="Times New Roman" panose="02020603050405020304" pitchFamily="18" charset="0"/>
                <a:cs typeface="Calibri" panose="020F0502020204030204" pitchFamily="34" charset="0"/>
              </a:rPr>
              <a:t>of scaling up action and support”. </a:t>
            </a:r>
          </a:p>
          <a:p>
            <a:r>
              <a:rPr lang="en-CA" dirty="0">
                <a:effectLst/>
                <a:latin typeface="Calibri" panose="020F0502020204030204" pitchFamily="34" charset="0"/>
                <a:ea typeface="Times New Roman" panose="02020603050405020304" pitchFamily="18" charset="0"/>
                <a:cs typeface="Calibri" panose="020F0502020204030204" pitchFamily="34" charset="0"/>
              </a:rPr>
              <a:t>The language is meant to galvanize action.</a:t>
            </a:r>
            <a:endParaRPr lang="en-CA" dirty="0">
              <a:effectLst/>
              <a:latin typeface="Calibri" panose="020F0502020204030204" pitchFamily="34" charset="0"/>
              <a:ea typeface="Times New Roman" panose="02020603050405020304" pitchFamily="18" charset="0"/>
            </a:endParaRPr>
          </a:p>
          <a:p>
            <a:endParaRPr lang="en-CA" dirty="0"/>
          </a:p>
        </p:txBody>
      </p:sp>
      <p:pic>
        <p:nvPicPr>
          <p:cNvPr id="8" name="Picture 2" descr="Giant sand artwork adorns New Brighton Beach to highlight global warming and the forthcoming Cop26 global climate conference on May 31, 2021 in...">
            <a:extLst>
              <a:ext uri="{FF2B5EF4-FFF2-40B4-BE49-F238E27FC236}">
                <a16:creationId xmlns:a16="http://schemas.microsoft.com/office/drawing/2014/main" id="{2EB2C20E-450F-4BC9-B860-823A8F1A1D4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709568" y="2157047"/>
            <a:ext cx="4673530" cy="3115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79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F8CF-6EE9-4B18-8861-6684A4A0F34A}"/>
              </a:ext>
            </a:extLst>
          </p:cNvPr>
          <p:cNvSpPr>
            <a:spLocks noGrp="1"/>
          </p:cNvSpPr>
          <p:nvPr>
            <p:ph type="title"/>
          </p:nvPr>
        </p:nvSpPr>
        <p:spPr>
          <a:xfrm>
            <a:off x="1449217" y="265815"/>
            <a:ext cx="9605635" cy="1598380"/>
          </a:xfrm>
        </p:spPr>
        <p:txBody>
          <a:bodyPr>
            <a:noAutofit/>
          </a:bodyPr>
          <a:lstStyle/>
          <a:p>
            <a:r>
              <a:rPr lang="en-CA" sz="2800" dirty="0">
                <a:latin typeface="Calibri" panose="020F0502020204030204" pitchFamily="34" charset="0"/>
                <a:cs typeface="Calibri" panose="020F0502020204030204" pitchFamily="34" charset="0"/>
              </a:rPr>
              <a:t>While the world was at COP 26, the Ontario government was back home preparing its November Economic Outlook</a:t>
            </a:r>
          </a:p>
        </p:txBody>
      </p:sp>
      <p:sp>
        <p:nvSpPr>
          <p:cNvPr id="5" name="Content Placeholder 4">
            <a:extLst>
              <a:ext uri="{FF2B5EF4-FFF2-40B4-BE49-F238E27FC236}">
                <a16:creationId xmlns:a16="http://schemas.microsoft.com/office/drawing/2014/main" id="{5E604B33-47F3-47D0-8D71-A7F52CA2FF94}"/>
              </a:ext>
            </a:extLst>
          </p:cNvPr>
          <p:cNvSpPr>
            <a:spLocks noGrp="1"/>
          </p:cNvSpPr>
          <p:nvPr>
            <p:ph sz="half" idx="1"/>
          </p:nvPr>
        </p:nvSpPr>
        <p:spPr/>
        <p:txBody>
          <a:bodyPr/>
          <a:lstStyle/>
          <a:p>
            <a:pPr marL="0" indent="0">
              <a:buNone/>
            </a:pPr>
            <a:r>
              <a:rPr lang="en-CA" dirty="0"/>
              <a:t>The economic outlook is 198 pages.</a:t>
            </a:r>
          </a:p>
          <a:p>
            <a:pPr>
              <a:buClr>
                <a:srgbClr val="FF0000"/>
              </a:buClr>
              <a:buFont typeface="Gill Sans MT" panose="020B0502020104020203" pitchFamily="34" charset="0"/>
              <a:buChar char="X"/>
            </a:pPr>
            <a:r>
              <a:rPr lang="en-CA" dirty="0"/>
              <a:t>The words ‘</a:t>
            </a:r>
            <a:r>
              <a:rPr lang="en-CA" b="1" dirty="0"/>
              <a:t>climate emergency’ </a:t>
            </a:r>
            <a:r>
              <a:rPr lang="en-CA" dirty="0"/>
              <a:t>never appear. </a:t>
            </a:r>
          </a:p>
          <a:p>
            <a:pPr>
              <a:buClr>
                <a:srgbClr val="FF0000"/>
              </a:buClr>
              <a:buFont typeface="Gill Sans MT" panose="020B0502020104020203" pitchFamily="34" charset="0"/>
              <a:buChar char="X"/>
            </a:pPr>
            <a:r>
              <a:rPr lang="en-CA" dirty="0"/>
              <a:t>The words </a:t>
            </a:r>
            <a:r>
              <a:rPr lang="en-CA" b="1" dirty="0"/>
              <a:t>‘climate crisis’ </a:t>
            </a:r>
            <a:r>
              <a:rPr lang="en-CA" dirty="0"/>
              <a:t>not to be seen.</a:t>
            </a:r>
          </a:p>
          <a:p>
            <a:pPr marL="0" indent="0">
              <a:buNone/>
            </a:pPr>
            <a:r>
              <a:rPr lang="en-CA" dirty="0"/>
              <a:t>The words </a:t>
            </a:r>
            <a:r>
              <a:rPr lang="en-CA" b="1" dirty="0"/>
              <a:t>‘climate change</a:t>
            </a:r>
            <a:r>
              <a:rPr lang="en-CA" dirty="0"/>
              <a:t>’ appear twice in the same, single paragraph.</a:t>
            </a:r>
          </a:p>
          <a:p>
            <a:pPr marL="0" indent="0">
              <a:buNone/>
            </a:pPr>
            <a:endParaRPr lang="en-CA" dirty="0"/>
          </a:p>
          <a:p>
            <a:endParaRPr lang="en-CA" dirty="0"/>
          </a:p>
          <a:p>
            <a:endParaRPr lang="en-CA" dirty="0"/>
          </a:p>
        </p:txBody>
      </p:sp>
      <p:pic>
        <p:nvPicPr>
          <p:cNvPr id="1026" name="Picture 2" descr="See the source image">
            <a:extLst>
              <a:ext uri="{FF2B5EF4-FFF2-40B4-BE49-F238E27FC236}">
                <a16:creationId xmlns:a16="http://schemas.microsoft.com/office/drawing/2014/main" id="{B6E1B4B4-FE99-4B1A-8C37-24E13B415E9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413500" y="2316024"/>
            <a:ext cx="4645025" cy="284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783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FD080B-EA13-478B-9558-DA3444B6D92D}"/>
              </a:ext>
            </a:extLst>
          </p:cNvPr>
          <p:cNvSpPr>
            <a:spLocks noGrp="1"/>
          </p:cNvSpPr>
          <p:nvPr>
            <p:ph type="title"/>
          </p:nvPr>
        </p:nvSpPr>
        <p:spPr>
          <a:xfrm>
            <a:off x="1055077" y="804889"/>
            <a:ext cx="10339754" cy="1059305"/>
          </a:xfrm>
        </p:spPr>
        <p:txBody>
          <a:bodyPr>
            <a:normAutofit fontScale="90000"/>
          </a:bodyPr>
          <a:lstStyle/>
          <a:p>
            <a:r>
              <a:rPr lang="en-CA" sz="3600" dirty="0">
                <a:latin typeface="Calibri" panose="020F0502020204030204" pitchFamily="34" charset="0"/>
                <a:cs typeface="Calibri" panose="020F0502020204030204" pitchFamily="34" charset="0"/>
              </a:rPr>
              <a:t>And where the words appear--- turbocharged greenwashing</a:t>
            </a:r>
            <a:br>
              <a:rPr lang="en-CA" dirty="0"/>
            </a:br>
            <a:endParaRPr lang="en-CA" dirty="0"/>
          </a:p>
        </p:txBody>
      </p:sp>
      <p:sp>
        <p:nvSpPr>
          <p:cNvPr id="3" name="Content Placeholder 2">
            <a:extLst>
              <a:ext uri="{FF2B5EF4-FFF2-40B4-BE49-F238E27FC236}">
                <a16:creationId xmlns:a16="http://schemas.microsoft.com/office/drawing/2014/main" id="{2AD91E1E-D63F-49D0-AD01-2700497CD30E}"/>
              </a:ext>
            </a:extLst>
          </p:cNvPr>
          <p:cNvSpPr>
            <a:spLocks noGrp="1"/>
          </p:cNvSpPr>
          <p:nvPr>
            <p:ph sz="half" idx="1"/>
          </p:nvPr>
        </p:nvSpPr>
        <p:spPr/>
        <p:txBody>
          <a:bodyPr/>
          <a:lstStyle/>
          <a:p>
            <a:r>
              <a:rPr lang="en-CA" sz="2800" dirty="0"/>
              <a:t>“… the government is growing the Greenbelt to help build resilience to and mitigate </a:t>
            </a:r>
            <a:r>
              <a:rPr lang="en-CA" sz="2800" b="1" dirty="0"/>
              <a:t>climate change.</a:t>
            </a:r>
            <a:endParaRPr lang="en-CA" dirty="0"/>
          </a:p>
          <a:p>
            <a:endParaRPr lang="en-CA" dirty="0"/>
          </a:p>
          <a:p>
            <a:endParaRPr lang="en-CA" dirty="0"/>
          </a:p>
        </p:txBody>
      </p:sp>
      <p:pic>
        <p:nvPicPr>
          <p:cNvPr id="7" name="Content Placeholder 6">
            <a:extLst>
              <a:ext uri="{FF2B5EF4-FFF2-40B4-BE49-F238E27FC236}">
                <a16:creationId xmlns:a16="http://schemas.microsoft.com/office/drawing/2014/main" id="{9DB3C6A0-9231-40A5-8D87-856161A7EB29}"/>
              </a:ext>
            </a:extLst>
          </p:cNvPr>
          <p:cNvPicPr>
            <a:picLocks noGrp="1" noChangeAspect="1"/>
          </p:cNvPicPr>
          <p:nvPr>
            <p:ph sz="half" idx="2"/>
          </p:nvPr>
        </p:nvPicPr>
        <p:blipFill>
          <a:blip r:embed="rId3"/>
          <a:stretch>
            <a:fillRect/>
          </a:stretch>
        </p:blipFill>
        <p:spPr>
          <a:xfrm>
            <a:off x="6443718" y="2266251"/>
            <a:ext cx="4584589" cy="2944623"/>
          </a:xfrm>
          <a:prstGeom prst="rect">
            <a:avLst/>
          </a:prstGeom>
        </p:spPr>
      </p:pic>
      <p:sp>
        <p:nvSpPr>
          <p:cNvPr id="2" name="TextBox 1">
            <a:extLst>
              <a:ext uri="{FF2B5EF4-FFF2-40B4-BE49-F238E27FC236}">
                <a16:creationId xmlns:a16="http://schemas.microsoft.com/office/drawing/2014/main" id="{95FEA342-5C1A-41D2-B4D4-FE5EA0CC5EF1}"/>
              </a:ext>
            </a:extLst>
          </p:cNvPr>
          <p:cNvSpPr txBox="1"/>
          <p:nvPr/>
        </p:nvSpPr>
        <p:spPr>
          <a:xfrm>
            <a:off x="1447332" y="4693741"/>
            <a:ext cx="4812792" cy="954107"/>
          </a:xfrm>
          <a:prstGeom prst="rect">
            <a:avLst/>
          </a:prstGeom>
          <a:noFill/>
        </p:spPr>
        <p:txBody>
          <a:bodyPr wrap="square" rtlCol="0">
            <a:spAutoFit/>
          </a:bodyPr>
          <a:lstStyle/>
          <a:p>
            <a:r>
              <a:rPr lang="en-CA" sz="2800" dirty="0"/>
              <a:t>The word </a:t>
            </a:r>
            <a:r>
              <a:rPr lang="en-CA" sz="2800" b="1" dirty="0"/>
              <a:t>growth</a:t>
            </a:r>
            <a:r>
              <a:rPr lang="en-CA" sz="2800" dirty="0"/>
              <a:t> appears </a:t>
            </a:r>
            <a:r>
              <a:rPr lang="en-CA" sz="2800" b="1" dirty="0"/>
              <a:t>193 </a:t>
            </a:r>
            <a:r>
              <a:rPr lang="en-CA" sz="2800" dirty="0"/>
              <a:t>times</a:t>
            </a:r>
          </a:p>
        </p:txBody>
      </p:sp>
    </p:spTree>
    <p:extLst>
      <p:ext uri="{BB962C8B-B14F-4D97-AF65-F5344CB8AC3E}">
        <p14:creationId xmlns:p14="http://schemas.microsoft.com/office/powerpoint/2010/main" val="4135310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F6533-DCBD-4DA2-AD84-766053755E96}"/>
              </a:ext>
            </a:extLst>
          </p:cNvPr>
          <p:cNvSpPr>
            <a:spLocks noGrp="1"/>
          </p:cNvSpPr>
          <p:nvPr>
            <p:ph type="title"/>
          </p:nvPr>
        </p:nvSpPr>
        <p:spPr>
          <a:xfrm>
            <a:off x="1525417" y="868874"/>
            <a:ext cx="9605635" cy="1059305"/>
          </a:xfrm>
        </p:spPr>
        <p:txBody>
          <a:bodyPr/>
          <a:lstStyle/>
          <a:p>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outline: four parts</a:t>
            </a:r>
          </a:p>
        </p:txBody>
      </p:sp>
      <p:sp>
        <p:nvSpPr>
          <p:cNvPr id="3" name="Content Placeholder 2">
            <a:extLst>
              <a:ext uri="{FF2B5EF4-FFF2-40B4-BE49-F238E27FC236}">
                <a16:creationId xmlns:a16="http://schemas.microsoft.com/office/drawing/2014/main" id="{6FF56A64-8EE4-4057-8E90-3E45BECE81FE}"/>
              </a:ext>
            </a:extLst>
          </p:cNvPr>
          <p:cNvSpPr>
            <a:spLocks noGrp="1"/>
          </p:cNvSpPr>
          <p:nvPr>
            <p:ph sz="half" idx="1"/>
          </p:nvPr>
        </p:nvSpPr>
        <p:spPr/>
        <p:txBody>
          <a:bodyPr>
            <a:normAutofit fontScale="92500" lnSpcReduction="20000"/>
          </a:bodyPr>
          <a:lstStyle/>
          <a:p>
            <a:pPr marL="457200" indent="-457200">
              <a:buFont typeface="+mj-lt"/>
              <a:buAutoNum type="arabicPeriod"/>
            </a:pPr>
            <a:r>
              <a:rPr lang="en-CA" dirty="0"/>
              <a:t>Ontario primer </a:t>
            </a:r>
          </a:p>
          <a:p>
            <a:pPr lvl="1"/>
            <a:r>
              <a:rPr lang="en-CA" dirty="0"/>
              <a:t>energy sources, use and emissions</a:t>
            </a:r>
          </a:p>
          <a:p>
            <a:pPr marL="457200" indent="-457200">
              <a:buFont typeface="+mj-lt"/>
              <a:buAutoNum type="arabicPeriod"/>
            </a:pPr>
            <a:r>
              <a:rPr lang="en-CA" dirty="0"/>
              <a:t>Ford’s climate plan</a:t>
            </a:r>
          </a:p>
          <a:p>
            <a:pPr lvl="1"/>
            <a:r>
              <a:rPr lang="en-CA" dirty="0"/>
              <a:t>Mitigation: Eight prong program</a:t>
            </a:r>
          </a:p>
          <a:p>
            <a:pPr lvl="1"/>
            <a:r>
              <a:rPr lang="en-CA" dirty="0"/>
              <a:t>Adaptation</a:t>
            </a:r>
          </a:p>
          <a:p>
            <a:pPr marL="457200" indent="-457200">
              <a:buFont typeface="+mj-lt"/>
              <a:buAutoNum type="arabicPeriod"/>
            </a:pPr>
            <a:r>
              <a:rPr lang="en-CA" dirty="0"/>
              <a:t>Ford’s climate crimes</a:t>
            </a:r>
          </a:p>
          <a:p>
            <a:pPr lvl="1"/>
            <a:r>
              <a:rPr lang="en-CA" dirty="0"/>
              <a:t>Economic framing</a:t>
            </a:r>
          </a:p>
          <a:p>
            <a:pPr lvl="1"/>
            <a:r>
              <a:rPr lang="en-CA" dirty="0"/>
              <a:t>Highlight a few</a:t>
            </a:r>
          </a:p>
          <a:p>
            <a:pPr marL="457200" indent="-457200">
              <a:buFont typeface="+mj-lt"/>
              <a:buAutoNum type="arabicPeriod"/>
            </a:pPr>
            <a:r>
              <a:rPr lang="en-CA" dirty="0"/>
              <a:t>Developing a new Ontario Climate Plan</a:t>
            </a:r>
          </a:p>
          <a:p>
            <a:pPr marL="0" indent="0">
              <a:buNone/>
            </a:pPr>
            <a:endParaRPr lang="en-CA" dirty="0"/>
          </a:p>
          <a:p>
            <a:pPr marL="0" indent="0">
              <a:buNone/>
            </a:pPr>
            <a:endParaRPr lang="en-CA" dirty="0"/>
          </a:p>
          <a:p>
            <a:pPr marL="0" indent="0">
              <a:buNone/>
            </a:pPr>
            <a:endParaRPr lang="en-CA" dirty="0"/>
          </a:p>
          <a:p>
            <a:endParaRPr lang="en-CA" dirty="0"/>
          </a:p>
        </p:txBody>
      </p:sp>
      <p:pic>
        <p:nvPicPr>
          <p:cNvPr id="5" name="Content Placeholder 4">
            <a:extLst>
              <a:ext uri="{FF2B5EF4-FFF2-40B4-BE49-F238E27FC236}">
                <a16:creationId xmlns:a16="http://schemas.microsoft.com/office/drawing/2014/main" id="{E33F9524-F739-4AC1-892C-C9CCA261983F}"/>
              </a:ext>
            </a:extLst>
          </p:cNvPr>
          <p:cNvPicPr>
            <a:picLocks noGrp="1" noChangeAspect="1"/>
          </p:cNvPicPr>
          <p:nvPr>
            <p:ph sz="half" idx="2"/>
          </p:nvPr>
        </p:nvPicPr>
        <p:blipFill>
          <a:blip r:embed="rId3"/>
          <a:stretch>
            <a:fillRect/>
          </a:stretch>
        </p:blipFill>
        <p:spPr>
          <a:xfrm>
            <a:off x="6547359" y="2095548"/>
            <a:ext cx="4377307" cy="3286029"/>
          </a:xfrm>
          <a:prstGeom prst="rect">
            <a:avLst/>
          </a:prstGeom>
        </p:spPr>
      </p:pic>
    </p:spTree>
    <p:extLst>
      <p:ext uri="{BB962C8B-B14F-4D97-AF65-F5344CB8AC3E}">
        <p14:creationId xmlns:p14="http://schemas.microsoft.com/office/powerpoint/2010/main" val="2764664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EDA1-ACA0-4DB0-A6AB-884FA8BC830A}"/>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Part 1: Setting the stage</a:t>
            </a:r>
          </a:p>
        </p:txBody>
      </p:sp>
      <p:sp>
        <p:nvSpPr>
          <p:cNvPr id="3" name="Text Placeholder 2">
            <a:extLst>
              <a:ext uri="{FF2B5EF4-FFF2-40B4-BE49-F238E27FC236}">
                <a16:creationId xmlns:a16="http://schemas.microsoft.com/office/drawing/2014/main" id="{60390FD4-4E5A-4626-9319-CE6A0433B5D6}"/>
              </a:ext>
            </a:extLst>
          </p:cNvPr>
          <p:cNvSpPr>
            <a:spLocks noGrp="1"/>
          </p:cNvSpPr>
          <p:nvPr>
            <p:ph type="body" idx="1"/>
          </p:nvPr>
        </p:nvSpPr>
        <p:spPr/>
        <p:txBody>
          <a:bodyPr/>
          <a:lstStyle/>
          <a:p>
            <a:r>
              <a:rPr lang="en-CA" sz="2800" dirty="0"/>
              <a:t>Some quick facts, figures and trends</a:t>
            </a:r>
          </a:p>
          <a:p>
            <a:endParaRPr lang="en-CA" dirty="0"/>
          </a:p>
        </p:txBody>
      </p:sp>
    </p:spTree>
    <p:extLst>
      <p:ext uri="{BB962C8B-B14F-4D97-AF65-F5344CB8AC3E}">
        <p14:creationId xmlns:p14="http://schemas.microsoft.com/office/powerpoint/2010/main" val="2255134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D70F8FD-128F-4C98-AECF-295E0040ED1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734046" y="263525"/>
            <a:ext cx="7153154" cy="5349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827BA4-B912-41A5-B810-4016B3F8AB49}"/>
              </a:ext>
            </a:extLst>
          </p:cNvPr>
          <p:cNvSpPr txBox="1"/>
          <p:nvPr/>
        </p:nvSpPr>
        <p:spPr>
          <a:xfrm>
            <a:off x="7951809" y="4143737"/>
            <a:ext cx="648182" cy="369332"/>
          </a:xfrm>
          <a:prstGeom prst="rect">
            <a:avLst/>
          </a:prstGeom>
          <a:noFill/>
        </p:spPr>
        <p:txBody>
          <a:bodyPr wrap="square" rtlCol="0">
            <a:spAutoFit/>
          </a:bodyPr>
          <a:lstStyle/>
          <a:p>
            <a:r>
              <a:rPr lang="en-CA" b="1" dirty="0">
                <a:solidFill>
                  <a:srgbClr val="FF0000"/>
                </a:solidFill>
              </a:rPr>
              <a:t>22%</a:t>
            </a:r>
          </a:p>
        </p:txBody>
      </p:sp>
      <p:sp>
        <p:nvSpPr>
          <p:cNvPr id="6" name="TextBox 5">
            <a:extLst>
              <a:ext uri="{FF2B5EF4-FFF2-40B4-BE49-F238E27FC236}">
                <a16:creationId xmlns:a16="http://schemas.microsoft.com/office/drawing/2014/main" id="{D64701BD-74A9-4741-8D6A-A711E128C4FC}"/>
              </a:ext>
            </a:extLst>
          </p:cNvPr>
          <p:cNvSpPr txBox="1"/>
          <p:nvPr/>
        </p:nvSpPr>
        <p:spPr>
          <a:xfrm>
            <a:off x="763929" y="1759352"/>
            <a:ext cx="3576577" cy="1569660"/>
          </a:xfrm>
          <a:prstGeom prst="rect">
            <a:avLst/>
          </a:prstGeom>
          <a:noFill/>
        </p:spPr>
        <p:txBody>
          <a:bodyPr wrap="square" rtlCol="0">
            <a:spAutoFit/>
          </a:bodyPr>
          <a:lstStyle/>
          <a:p>
            <a:pPr marL="457200" indent="-457200">
              <a:buFont typeface="Wingdings" panose="05000000000000000000" pitchFamily="2" charset="2"/>
              <a:buChar char="Ø"/>
            </a:pPr>
            <a:endParaRPr lang="en-CA" sz="3200" dirty="0"/>
          </a:p>
          <a:p>
            <a:pPr marL="457200" indent="-457200">
              <a:buFont typeface="Wingdings" panose="05000000000000000000" pitchFamily="2" charset="2"/>
              <a:buChar char="Ø"/>
            </a:pPr>
            <a:r>
              <a:rPr lang="en-CA" sz="3200" dirty="0"/>
              <a:t>Ontario in second place</a:t>
            </a:r>
          </a:p>
        </p:txBody>
      </p:sp>
      <p:sp>
        <p:nvSpPr>
          <p:cNvPr id="2" name="TextBox 1">
            <a:extLst>
              <a:ext uri="{FF2B5EF4-FFF2-40B4-BE49-F238E27FC236}">
                <a16:creationId xmlns:a16="http://schemas.microsoft.com/office/drawing/2014/main" id="{26E43D47-8BFA-48B1-A517-227C5C64F3BC}"/>
              </a:ext>
            </a:extLst>
          </p:cNvPr>
          <p:cNvSpPr txBox="1"/>
          <p:nvPr/>
        </p:nvSpPr>
        <p:spPr>
          <a:xfrm>
            <a:off x="5891514" y="3429000"/>
            <a:ext cx="567159" cy="369332"/>
          </a:xfrm>
          <a:prstGeom prst="rect">
            <a:avLst/>
          </a:prstGeom>
          <a:noFill/>
        </p:spPr>
        <p:txBody>
          <a:bodyPr wrap="square" rtlCol="0">
            <a:spAutoFit/>
          </a:bodyPr>
          <a:lstStyle/>
          <a:p>
            <a:r>
              <a:rPr lang="en-CA" dirty="0">
                <a:solidFill>
                  <a:srgbClr val="FF0000"/>
                </a:solidFill>
              </a:rPr>
              <a:t>38%</a:t>
            </a:r>
          </a:p>
        </p:txBody>
      </p:sp>
      <p:sp>
        <p:nvSpPr>
          <p:cNvPr id="3" name="TextBox 2">
            <a:extLst>
              <a:ext uri="{FF2B5EF4-FFF2-40B4-BE49-F238E27FC236}">
                <a16:creationId xmlns:a16="http://schemas.microsoft.com/office/drawing/2014/main" id="{9D91CE86-1A61-4D76-8855-31D328A04179}"/>
              </a:ext>
            </a:extLst>
          </p:cNvPr>
          <p:cNvSpPr txBox="1"/>
          <p:nvPr/>
        </p:nvSpPr>
        <p:spPr>
          <a:xfrm>
            <a:off x="578734" y="416689"/>
            <a:ext cx="3460831" cy="954107"/>
          </a:xfrm>
          <a:prstGeom prst="rect">
            <a:avLst/>
          </a:prstGeom>
          <a:noFill/>
        </p:spPr>
        <p:txBody>
          <a:bodyPr wrap="square" rtlCol="0">
            <a:spAutoFit/>
          </a:bodyPr>
          <a:lstStyle/>
          <a:p>
            <a:r>
              <a:rPr lang="en-CA" sz="2800" dirty="0"/>
              <a:t>GHG Emissions in Canada</a:t>
            </a:r>
          </a:p>
        </p:txBody>
      </p:sp>
      <p:cxnSp>
        <p:nvCxnSpPr>
          <p:cNvPr id="7" name="Straight Connector 6">
            <a:extLst>
              <a:ext uri="{FF2B5EF4-FFF2-40B4-BE49-F238E27FC236}">
                <a16:creationId xmlns:a16="http://schemas.microsoft.com/office/drawing/2014/main" id="{7E24EB8F-245E-4CC8-87D9-615C5FEA5DCC}"/>
              </a:ext>
            </a:extLst>
          </p:cNvPr>
          <p:cNvCxnSpPr/>
          <p:nvPr/>
        </p:nvCxnSpPr>
        <p:spPr>
          <a:xfrm flipV="1">
            <a:off x="2071868" y="3206187"/>
            <a:ext cx="393540" cy="592145"/>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24E402C7-BDC2-48BE-A31B-9F4EEAE792A2}"/>
              </a:ext>
            </a:extLst>
          </p:cNvPr>
          <p:cNvCxnSpPr/>
          <p:nvPr/>
        </p:nvCxnSpPr>
        <p:spPr>
          <a:xfrm flipH="1" flipV="1">
            <a:off x="2465408" y="3206187"/>
            <a:ext cx="370389" cy="5921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8F9E55F-F33B-42F0-8D69-49B1388D1FFC}"/>
              </a:ext>
            </a:extLst>
          </p:cNvPr>
          <p:cNvSpPr txBox="1"/>
          <p:nvPr/>
        </p:nvSpPr>
        <p:spPr>
          <a:xfrm>
            <a:off x="1860987" y="3469371"/>
            <a:ext cx="1759352" cy="584775"/>
          </a:xfrm>
          <a:prstGeom prst="rect">
            <a:avLst/>
          </a:prstGeom>
          <a:noFill/>
        </p:spPr>
        <p:txBody>
          <a:bodyPr wrap="square" rtlCol="0">
            <a:spAutoFit/>
          </a:bodyPr>
          <a:lstStyle/>
          <a:p>
            <a:r>
              <a:rPr lang="en-CA" sz="3200" dirty="0">
                <a:solidFill>
                  <a:srgbClr val="FF0000"/>
                </a:solidFill>
              </a:rPr>
              <a:t>worst</a:t>
            </a:r>
          </a:p>
        </p:txBody>
      </p:sp>
    </p:spTree>
    <p:extLst>
      <p:ext uri="{BB962C8B-B14F-4D97-AF65-F5344CB8AC3E}">
        <p14:creationId xmlns:p14="http://schemas.microsoft.com/office/powerpoint/2010/main" val="394358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8952968-FA6E-4F4F-90EE-D6F15E965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9965" y="1792830"/>
            <a:ext cx="2828623" cy="24551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3F991369-4C44-499A-9465-4190854651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6" t="-5610" r="-1836" b="5610"/>
          <a:stretch/>
        </p:blipFill>
        <p:spPr bwMode="auto">
          <a:xfrm>
            <a:off x="447289" y="1792830"/>
            <a:ext cx="3611403" cy="25681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E778CB-B333-49A3-9582-AC3A1BA91983}"/>
              </a:ext>
            </a:extLst>
          </p:cNvPr>
          <p:cNvSpPr txBox="1"/>
          <p:nvPr/>
        </p:nvSpPr>
        <p:spPr>
          <a:xfrm>
            <a:off x="613459" y="1087546"/>
            <a:ext cx="3113590" cy="523220"/>
          </a:xfrm>
          <a:prstGeom prst="rect">
            <a:avLst/>
          </a:prstGeom>
          <a:noFill/>
        </p:spPr>
        <p:txBody>
          <a:bodyPr wrap="square" rtlCol="0">
            <a:spAutoFit/>
          </a:bodyPr>
          <a:lstStyle/>
          <a:p>
            <a:r>
              <a:rPr lang="en-CA" sz="2800" dirty="0"/>
              <a:t>Transportation 35%</a:t>
            </a:r>
          </a:p>
        </p:txBody>
      </p:sp>
      <p:sp>
        <p:nvSpPr>
          <p:cNvPr id="10" name="TextBox 9">
            <a:extLst>
              <a:ext uri="{FF2B5EF4-FFF2-40B4-BE49-F238E27FC236}">
                <a16:creationId xmlns:a16="http://schemas.microsoft.com/office/drawing/2014/main" id="{A0C3A3BD-64DF-4112-B5D5-D4D8405F2EB7}"/>
              </a:ext>
            </a:extLst>
          </p:cNvPr>
          <p:cNvSpPr txBox="1"/>
          <p:nvPr/>
        </p:nvSpPr>
        <p:spPr>
          <a:xfrm>
            <a:off x="8715737" y="1029316"/>
            <a:ext cx="2552851" cy="523220"/>
          </a:xfrm>
          <a:prstGeom prst="rect">
            <a:avLst/>
          </a:prstGeom>
          <a:noFill/>
        </p:spPr>
        <p:txBody>
          <a:bodyPr wrap="square" rtlCol="0">
            <a:spAutoFit/>
          </a:bodyPr>
          <a:lstStyle/>
          <a:p>
            <a:r>
              <a:rPr lang="en-CA" sz="2800" dirty="0"/>
              <a:t>Buildings 22%</a:t>
            </a:r>
          </a:p>
        </p:txBody>
      </p:sp>
      <p:sp>
        <p:nvSpPr>
          <p:cNvPr id="14" name="TextBox 13">
            <a:extLst>
              <a:ext uri="{FF2B5EF4-FFF2-40B4-BE49-F238E27FC236}">
                <a16:creationId xmlns:a16="http://schemas.microsoft.com/office/drawing/2014/main" id="{D255CD57-F479-42D7-99E5-ED12815E5544}"/>
              </a:ext>
            </a:extLst>
          </p:cNvPr>
          <p:cNvSpPr txBox="1"/>
          <p:nvPr/>
        </p:nvSpPr>
        <p:spPr>
          <a:xfrm>
            <a:off x="8550647" y="4435623"/>
            <a:ext cx="2607261" cy="1477328"/>
          </a:xfrm>
          <a:prstGeom prst="rect">
            <a:avLst/>
          </a:prstGeom>
          <a:noFill/>
        </p:spPr>
        <p:txBody>
          <a:bodyPr wrap="square" rtlCol="0">
            <a:spAutoFit/>
          </a:bodyPr>
          <a:lstStyle/>
          <a:p>
            <a:r>
              <a:rPr lang="en-CA" sz="1800" dirty="0">
                <a:effectLst/>
                <a:latin typeface="Helvetica Neue"/>
                <a:ea typeface="Times New Roman" panose="02020603050405020304" pitchFamily="18" charset="0"/>
              </a:rPr>
              <a:t>The third largest source of emissions is from buildings. Buildings produce about </a:t>
            </a:r>
            <a:r>
              <a:rPr lang="en-CA" b="1" dirty="0">
                <a:latin typeface="Helvetica Neue"/>
                <a:ea typeface="Times New Roman" panose="02020603050405020304" pitchFamily="18" charset="0"/>
              </a:rPr>
              <a:t>22%</a:t>
            </a:r>
            <a:r>
              <a:rPr lang="en-CA" sz="1800" dirty="0">
                <a:effectLst/>
                <a:latin typeface="Helvetica Neue"/>
                <a:ea typeface="Times New Roman" panose="02020603050405020304" pitchFamily="18" charset="0"/>
              </a:rPr>
              <a:t> of GHG emissions. </a:t>
            </a:r>
            <a:endParaRPr lang="en-CA" sz="1800" dirty="0">
              <a:effectLst/>
              <a:latin typeface="Calibri" panose="020F0502020204030204" pitchFamily="34" charset="0"/>
              <a:ea typeface="Times New Roman" panose="02020603050405020304" pitchFamily="18" charset="0"/>
            </a:endParaRPr>
          </a:p>
        </p:txBody>
      </p:sp>
      <p:sp>
        <p:nvSpPr>
          <p:cNvPr id="15" name="TextBox 14">
            <a:extLst>
              <a:ext uri="{FF2B5EF4-FFF2-40B4-BE49-F238E27FC236}">
                <a16:creationId xmlns:a16="http://schemas.microsoft.com/office/drawing/2014/main" id="{A6893CFC-F5D0-4E00-AF42-73D7D176FA66}"/>
              </a:ext>
            </a:extLst>
          </p:cNvPr>
          <p:cNvSpPr txBox="1"/>
          <p:nvPr/>
        </p:nvSpPr>
        <p:spPr>
          <a:xfrm>
            <a:off x="1424763" y="136658"/>
            <a:ext cx="9175897" cy="584775"/>
          </a:xfrm>
          <a:prstGeom prst="rect">
            <a:avLst/>
          </a:prstGeom>
          <a:noFill/>
        </p:spPr>
        <p:txBody>
          <a:bodyPr wrap="square" rtlCol="0">
            <a:spAutoFit/>
          </a:bodyPr>
          <a:lstStyle/>
          <a:p>
            <a:r>
              <a:rPr lang="en-CA" sz="3200" dirty="0">
                <a:latin typeface="Calibri" panose="020F0502020204030204" pitchFamily="34" charset="0"/>
                <a:cs typeface="Calibri" panose="020F0502020204030204" pitchFamily="34" charset="0"/>
              </a:rPr>
              <a:t> Sector Emissions </a:t>
            </a:r>
          </a:p>
        </p:txBody>
      </p:sp>
      <p:sp>
        <p:nvSpPr>
          <p:cNvPr id="3" name="TextBox 2">
            <a:extLst>
              <a:ext uri="{FF2B5EF4-FFF2-40B4-BE49-F238E27FC236}">
                <a16:creationId xmlns:a16="http://schemas.microsoft.com/office/drawing/2014/main" id="{F3C663EE-46AD-473D-80A0-EB21BE2F91A9}"/>
              </a:ext>
            </a:extLst>
          </p:cNvPr>
          <p:cNvSpPr txBox="1"/>
          <p:nvPr/>
        </p:nvSpPr>
        <p:spPr>
          <a:xfrm>
            <a:off x="613458" y="4896091"/>
            <a:ext cx="3113590" cy="923330"/>
          </a:xfrm>
          <a:prstGeom prst="rect">
            <a:avLst/>
          </a:prstGeom>
          <a:noFill/>
        </p:spPr>
        <p:txBody>
          <a:bodyPr wrap="square" rtlCol="0">
            <a:spAutoFit/>
          </a:bodyPr>
          <a:lstStyle/>
          <a:p>
            <a:r>
              <a:rPr lang="en-CA" dirty="0">
                <a:latin typeface="Helvetica Neue"/>
              </a:rPr>
              <a:t>At </a:t>
            </a:r>
            <a:r>
              <a:rPr lang="en-CA" b="1" dirty="0">
                <a:latin typeface="Helvetica Neue"/>
              </a:rPr>
              <a:t>35%</a:t>
            </a:r>
            <a:r>
              <a:rPr lang="en-CA" dirty="0">
                <a:latin typeface="Helvetica Neue"/>
              </a:rPr>
              <a:t> transportation is the largest source of GHG in Ontario</a:t>
            </a:r>
          </a:p>
        </p:txBody>
      </p:sp>
      <p:pic>
        <p:nvPicPr>
          <p:cNvPr id="4" name="Picture 3">
            <a:extLst>
              <a:ext uri="{FF2B5EF4-FFF2-40B4-BE49-F238E27FC236}">
                <a16:creationId xmlns:a16="http://schemas.microsoft.com/office/drawing/2014/main" id="{935033F6-B8FC-4C05-B26E-FB644F5D3AFC}"/>
              </a:ext>
            </a:extLst>
          </p:cNvPr>
          <p:cNvPicPr>
            <a:picLocks noChangeAspect="1"/>
          </p:cNvPicPr>
          <p:nvPr/>
        </p:nvPicPr>
        <p:blipFill>
          <a:blip r:embed="rId5"/>
          <a:stretch>
            <a:fillRect/>
          </a:stretch>
        </p:blipFill>
        <p:spPr>
          <a:xfrm>
            <a:off x="4596531" y="1859454"/>
            <a:ext cx="3389377" cy="2455157"/>
          </a:xfrm>
          <a:prstGeom prst="rect">
            <a:avLst/>
          </a:prstGeom>
        </p:spPr>
      </p:pic>
      <p:sp>
        <p:nvSpPr>
          <p:cNvPr id="5" name="TextBox 4">
            <a:extLst>
              <a:ext uri="{FF2B5EF4-FFF2-40B4-BE49-F238E27FC236}">
                <a16:creationId xmlns:a16="http://schemas.microsoft.com/office/drawing/2014/main" id="{ECD3DB9F-F036-4848-82EC-E261FE5E600E}"/>
              </a:ext>
            </a:extLst>
          </p:cNvPr>
          <p:cNvSpPr txBox="1"/>
          <p:nvPr/>
        </p:nvSpPr>
        <p:spPr>
          <a:xfrm>
            <a:off x="5150734" y="1087546"/>
            <a:ext cx="2233913" cy="523220"/>
          </a:xfrm>
          <a:prstGeom prst="rect">
            <a:avLst/>
          </a:prstGeom>
          <a:noFill/>
        </p:spPr>
        <p:txBody>
          <a:bodyPr wrap="square" rtlCol="0">
            <a:spAutoFit/>
          </a:bodyPr>
          <a:lstStyle/>
          <a:p>
            <a:r>
              <a:rPr lang="en-CA" sz="2800" dirty="0"/>
              <a:t>Industry 30%</a:t>
            </a:r>
          </a:p>
        </p:txBody>
      </p:sp>
      <p:sp>
        <p:nvSpPr>
          <p:cNvPr id="6" name="TextBox 5">
            <a:extLst>
              <a:ext uri="{FF2B5EF4-FFF2-40B4-BE49-F238E27FC236}">
                <a16:creationId xmlns:a16="http://schemas.microsoft.com/office/drawing/2014/main" id="{C6ADDE83-2703-43AD-A69E-9808A893B1AE}"/>
              </a:ext>
            </a:extLst>
          </p:cNvPr>
          <p:cNvSpPr txBox="1"/>
          <p:nvPr/>
        </p:nvSpPr>
        <p:spPr>
          <a:xfrm>
            <a:off x="4777387" y="4896091"/>
            <a:ext cx="2607261" cy="923330"/>
          </a:xfrm>
          <a:prstGeom prst="rect">
            <a:avLst/>
          </a:prstGeom>
          <a:noFill/>
        </p:spPr>
        <p:txBody>
          <a:bodyPr wrap="square" rtlCol="0">
            <a:spAutoFit/>
          </a:bodyPr>
          <a:lstStyle/>
          <a:p>
            <a:r>
              <a:rPr lang="en-CA" dirty="0">
                <a:latin typeface="Helvetica Neue"/>
              </a:rPr>
              <a:t>Industry is in second place with </a:t>
            </a:r>
            <a:r>
              <a:rPr lang="en-CA" b="1" dirty="0">
                <a:latin typeface="Helvetica Neue"/>
              </a:rPr>
              <a:t>30%</a:t>
            </a:r>
            <a:r>
              <a:rPr lang="en-CA" dirty="0">
                <a:latin typeface="Helvetica Neue"/>
              </a:rPr>
              <a:t> of GHG emissions</a:t>
            </a:r>
          </a:p>
        </p:txBody>
      </p:sp>
    </p:spTree>
    <p:extLst>
      <p:ext uri="{BB962C8B-B14F-4D97-AF65-F5344CB8AC3E}">
        <p14:creationId xmlns:p14="http://schemas.microsoft.com/office/powerpoint/2010/main" val="1321447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42D2-3E90-4F3B-B2D0-25A14EC2F8F2}"/>
              </a:ext>
            </a:extLst>
          </p:cNvPr>
          <p:cNvSpPr>
            <a:spLocks noGrp="1"/>
          </p:cNvSpPr>
          <p:nvPr>
            <p:ph type="title"/>
          </p:nvPr>
        </p:nvSpPr>
        <p:spPr>
          <a:xfrm>
            <a:off x="1294362" y="867037"/>
            <a:ext cx="9603275" cy="1049235"/>
          </a:xfrm>
        </p:spPr>
        <p:txBody>
          <a:bodyPr/>
          <a:lstStyle/>
          <a:p>
            <a:r>
              <a:rPr lang="en-CA" dirty="0">
                <a:latin typeface="Calibri" panose="020F0502020204030204" pitchFamily="34" charset="0"/>
                <a:cs typeface="Calibri" panose="020F0502020204030204" pitchFamily="34" charset="0"/>
              </a:rPr>
              <a:t>Behind each of these sectors’ emissions is the burning of fossil fuels</a:t>
            </a:r>
          </a:p>
        </p:txBody>
      </p:sp>
      <p:sp>
        <p:nvSpPr>
          <p:cNvPr id="3" name="Content Placeholder 2">
            <a:extLst>
              <a:ext uri="{FF2B5EF4-FFF2-40B4-BE49-F238E27FC236}">
                <a16:creationId xmlns:a16="http://schemas.microsoft.com/office/drawing/2014/main" id="{1D1C3EE4-7AEB-450C-BE26-0AD6BD6DECE3}"/>
              </a:ext>
            </a:extLst>
          </p:cNvPr>
          <p:cNvSpPr>
            <a:spLocks noGrp="1"/>
          </p:cNvSpPr>
          <p:nvPr>
            <p:ph idx="1"/>
          </p:nvPr>
        </p:nvSpPr>
        <p:spPr/>
        <p:txBody>
          <a:bodyPr>
            <a:normAutofit/>
          </a:bodyPr>
          <a:lstStyle/>
          <a:p>
            <a:pPr>
              <a:buFont typeface="Wingdings" panose="05000000000000000000" pitchFamily="2" charset="2"/>
              <a:buChar char="Ø"/>
            </a:pPr>
            <a:r>
              <a:rPr lang="en-CA" sz="2800" dirty="0"/>
              <a:t>Cars and trucks run on gasoline</a:t>
            </a:r>
          </a:p>
          <a:p>
            <a:pPr>
              <a:buFont typeface="Wingdings" panose="05000000000000000000" pitchFamily="2" charset="2"/>
              <a:buChar char="Ø"/>
            </a:pPr>
            <a:r>
              <a:rPr lang="en-CA" sz="2800" dirty="0"/>
              <a:t>Natural gas is the main source of heating in Ontario residences</a:t>
            </a:r>
          </a:p>
          <a:p>
            <a:pPr>
              <a:buFont typeface="Wingdings" panose="05000000000000000000" pitchFamily="2" charset="2"/>
              <a:buChar char="Ø"/>
            </a:pPr>
            <a:r>
              <a:rPr lang="en-CA" sz="2800" dirty="0"/>
              <a:t>Industry runs, in large part, on fossil fuels </a:t>
            </a:r>
          </a:p>
        </p:txBody>
      </p:sp>
    </p:spTree>
    <p:extLst>
      <p:ext uri="{BB962C8B-B14F-4D97-AF65-F5344CB8AC3E}">
        <p14:creationId xmlns:p14="http://schemas.microsoft.com/office/powerpoint/2010/main" val="674801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A031-BB48-4322-A4E7-D8209AEFCD06}"/>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The Scientific evidence and an urgent call to action</a:t>
            </a:r>
          </a:p>
        </p:txBody>
      </p:sp>
      <p:sp>
        <p:nvSpPr>
          <p:cNvPr id="3" name="Content Placeholder 2">
            <a:extLst>
              <a:ext uri="{FF2B5EF4-FFF2-40B4-BE49-F238E27FC236}">
                <a16:creationId xmlns:a16="http://schemas.microsoft.com/office/drawing/2014/main" id="{A11E483D-F1AD-4FA7-9276-0B4C6BCAB4F8}"/>
              </a:ext>
            </a:extLst>
          </p:cNvPr>
          <p:cNvSpPr>
            <a:spLocks noGrp="1"/>
          </p:cNvSpPr>
          <p:nvPr>
            <p:ph sz="half" idx="1"/>
          </p:nvPr>
        </p:nvSpPr>
        <p:spPr>
          <a:xfrm>
            <a:off x="1450848" y="2010268"/>
            <a:ext cx="4645152" cy="3448595"/>
          </a:xfrm>
        </p:spPr>
        <p:txBody>
          <a:bodyPr>
            <a:normAutofit/>
          </a:bodyPr>
          <a:lstStyle/>
          <a:p>
            <a:pPr marL="0" indent="0">
              <a:buNone/>
            </a:pPr>
            <a:r>
              <a:rPr lang="en-CA" sz="1900" b="1" dirty="0">
                <a:latin typeface="Gill Sans MT" panose="020B0502020104020203" pitchFamily="34" charset="0"/>
              </a:rPr>
              <a:t>Intergovernmental panel on Climate Change (IPCC) Sixth Assessment Report</a:t>
            </a:r>
          </a:p>
          <a:p>
            <a:r>
              <a:rPr lang="en-CA" sz="1900" i="0" dirty="0">
                <a:effectLst/>
                <a:latin typeface="Gill Sans MT" panose="020B0502020104020203" pitchFamily="34" charset="0"/>
              </a:rPr>
              <a:t>Climate Change 2021: The Physical Science Basis </a:t>
            </a:r>
          </a:p>
          <a:p>
            <a:endParaRPr lang="en-CA" sz="1900" dirty="0">
              <a:latin typeface="Gill Sans MT" panose="020B0502020104020203" pitchFamily="34" charset="0"/>
            </a:endParaRPr>
          </a:p>
          <a:p>
            <a:pPr lvl="1"/>
            <a:endParaRPr lang="en-CA" dirty="0"/>
          </a:p>
        </p:txBody>
      </p:sp>
      <p:sp>
        <p:nvSpPr>
          <p:cNvPr id="5" name="Content Placeholder 4">
            <a:extLst>
              <a:ext uri="{FF2B5EF4-FFF2-40B4-BE49-F238E27FC236}">
                <a16:creationId xmlns:a16="http://schemas.microsoft.com/office/drawing/2014/main" id="{A098F782-2915-4E5D-B6C9-51775AB013C2}"/>
              </a:ext>
            </a:extLst>
          </p:cNvPr>
          <p:cNvSpPr>
            <a:spLocks noGrp="1"/>
          </p:cNvSpPr>
          <p:nvPr>
            <p:ph sz="half" idx="2"/>
          </p:nvPr>
        </p:nvSpPr>
        <p:spPr/>
        <p:txBody>
          <a:bodyPr>
            <a:normAutofit/>
          </a:bodyPr>
          <a:lstStyle/>
          <a:p>
            <a:endParaRPr lang="en-CA" dirty="0"/>
          </a:p>
          <a:p>
            <a:endParaRPr lang="en-CA" dirty="0"/>
          </a:p>
        </p:txBody>
      </p:sp>
      <p:pic>
        <p:nvPicPr>
          <p:cNvPr id="4" name="Picture 3">
            <a:extLst>
              <a:ext uri="{FF2B5EF4-FFF2-40B4-BE49-F238E27FC236}">
                <a16:creationId xmlns:a16="http://schemas.microsoft.com/office/drawing/2014/main" id="{28E04594-0982-4084-93D1-30BF136DDF11}"/>
              </a:ext>
            </a:extLst>
          </p:cNvPr>
          <p:cNvPicPr>
            <a:picLocks noChangeAspect="1"/>
          </p:cNvPicPr>
          <p:nvPr/>
        </p:nvPicPr>
        <p:blipFill rotWithShape="1">
          <a:blip r:embed="rId3"/>
          <a:srcRect l="-3582" t="7368" r="16780" b="-7368"/>
          <a:stretch/>
        </p:blipFill>
        <p:spPr>
          <a:xfrm>
            <a:off x="6199112" y="2714006"/>
            <a:ext cx="5201951" cy="2042337"/>
          </a:xfrm>
          <a:prstGeom prst="rect">
            <a:avLst/>
          </a:prstGeom>
        </p:spPr>
      </p:pic>
    </p:spTree>
    <p:extLst>
      <p:ext uri="{BB962C8B-B14F-4D97-AF65-F5344CB8AC3E}">
        <p14:creationId xmlns:p14="http://schemas.microsoft.com/office/powerpoint/2010/main" val="3204373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262A8-4AA5-4803-8FCF-2715D4883666}"/>
              </a:ext>
            </a:extLst>
          </p:cNvPr>
          <p:cNvSpPr>
            <a:spLocks noGrp="1"/>
          </p:cNvSpPr>
          <p:nvPr>
            <p:ph type="title"/>
          </p:nvPr>
        </p:nvSpPr>
        <p:spPr/>
        <p:txBody>
          <a:bodyPr/>
          <a:lstStyle/>
          <a:p>
            <a:r>
              <a:rPr lang="en-CA" dirty="0"/>
              <a:t> </a:t>
            </a:r>
            <a:r>
              <a:rPr lang="en-CA" dirty="0">
                <a:latin typeface="Calibri" panose="020F0502020204030204" pitchFamily="34" charset="0"/>
                <a:cs typeface="Calibri" panose="020F0502020204030204" pitchFamily="34" charset="0"/>
              </a:rPr>
              <a:t>Most of the energy used in Ontario IS derived from FOSSIL FUELS </a:t>
            </a:r>
            <a:r>
              <a:rPr lang="en-CA" dirty="0"/>
              <a:t>(</a:t>
            </a:r>
            <a:r>
              <a:rPr lang="en-CA" sz="1200" dirty="0"/>
              <a:t>data from CER and IESO</a:t>
            </a:r>
            <a:r>
              <a:rPr lang="en-CA" dirty="0"/>
              <a:t>)</a:t>
            </a:r>
          </a:p>
        </p:txBody>
      </p:sp>
      <p:sp>
        <p:nvSpPr>
          <p:cNvPr id="4" name="Content Placeholder 3">
            <a:extLst>
              <a:ext uri="{FF2B5EF4-FFF2-40B4-BE49-F238E27FC236}">
                <a16:creationId xmlns:a16="http://schemas.microsoft.com/office/drawing/2014/main" id="{FAD4A35B-2340-4ED9-86C4-3B87D37DE09C}"/>
              </a:ext>
            </a:extLst>
          </p:cNvPr>
          <p:cNvSpPr>
            <a:spLocks noGrp="1"/>
          </p:cNvSpPr>
          <p:nvPr>
            <p:ph sz="half" idx="1"/>
          </p:nvPr>
        </p:nvSpPr>
        <p:spPr/>
        <p:txBody>
          <a:bodyPr>
            <a:normAutofit/>
          </a:bodyPr>
          <a:lstStyle/>
          <a:p>
            <a:endParaRPr lang="en-CA" dirty="0"/>
          </a:p>
        </p:txBody>
      </p:sp>
      <p:sp>
        <p:nvSpPr>
          <p:cNvPr id="5" name="Content Placeholder 4">
            <a:extLst>
              <a:ext uri="{FF2B5EF4-FFF2-40B4-BE49-F238E27FC236}">
                <a16:creationId xmlns:a16="http://schemas.microsoft.com/office/drawing/2014/main" id="{64CDD69F-3BF5-4DEB-BC1C-359C4B14728D}"/>
              </a:ext>
            </a:extLst>
          </p:cNvPr>
          <p:cNvSpPr>
            <a:spLocks noGrp="1"/>
          </p:cNvSpPr>
          <p:nvPr>
            <p:ph sz="half" idx="2"/>
          </p:nvPr>
        </p:nvSpPr>
        <p:spPr/>
        <p:txBody>
          <a:bodyPr>
            <a:normAutofit/>
          </a:bodyPr>
          <a:lstStyle/>
          <a:p>
            <a:pPr marL="0" indent="0">
              <a:buNone/>
            </a:pPr>
            <a:endParaRPr lang="en-CA" sz="2400" dirty="0"/>
          </a:p>
          <a:p>
            <a:pPr marL="0" indent="0">
              <a:buNone/>
            </a:pPr>
            <a:r>
              <a:rPr lang="en-CA" sz="2800" dirty="0"/>
              <a:t>Over 75% from fossil fuels</a:t>
            </a:r>
          </a:p>
        </p:txBody>
      </p:sp>
      <p:pic>
        <p:nvPicPr>
          <p:cNvPr id="3" name="Picture 2">
            <a:extLst>
              <a:ext uri="{FF2B5EF4-FFF2-40B4-BE49-F238E27FC236}">
                <a16:creationId xmlns:a16="http://schemas.microsoft.com/office/drawing/2014/main" id="{95C292EF-D70E-4916-B03B-AFE93E830303}"/>
              </a:ext>
            </a:extLst>
          </p:cNvPr>
          <p:cNvPicPr>
            <a:picLocks noChangeAspect="1"/>
          </p:cNvPicPr>
          <p:nvPr/>
        </p:nvPicPr>
        <p:blipFill>
          <a:blip r:embed="rId3"/>
          <a:stretch>
            <a:fillRect/>
          </a:stretch>
        </p:blipFill>
        <p:spPr>
          <a:xfrm>
            <a:off x="1874030" y="2010878"/>
            <a:ext cx="3791753" cy="3973870"/>
          </a:xfrm>
          <a:prstGeom prst="rect">
            <a:avLst/>
          </a:prstGeom>
        </p:spPr>
      </p:pic>
    </p:spTree>
    <p:extLst>
      <p:ext uri="{BB962C8B-B14F-4D97-AF65-F5344CB8AC3E}">
        <p14:creationId xmlns:p14="http://schemas.microsoft.com/office/powerpoint/2010/main" val="3510544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262A8-4AA5-4803-8FCF-2715D4883666}"/>
              </a:ext>
            </a:extLst>
          </p:cNvPr>
          <p:cNvSpPr>
            <a:spLocks noGrp="1"/>
          </p:cNvSpPr>
          <p:nvPr>
            <p:ph type="title"/>
          </p:nvPr>
        </p:nvSpPr>
        <p:spPr/>
        <p:txBody>
          <a:bodyPr/>
          <a:lstStyle/>
          <a:p>
            <a:r>
              <a:rPr lang="en-CA" dirty="0"/>
              <a:t> </a:t>
            </a:r>
            <a:r>
              <a:rPr lang="en-CA" dirty="0">
                <a:latin typeface="Calibri" panose="020F0502020204030204" pitchFamily="34" charset="0"/>
                <a:cs typeface="Calibri" panose="020F0502020204030204" pitchFamily="34" charset="0"/>
              </a:rPr>
              <a:t>Most of the energy used in Ontario IS FOSSIL FUELS (</a:t>
            </a:r>
            <a:r>
              <a:rPr lang="en-CA" sz="1200" dirty="0">
                <a:latin typeface="Calibri" panose="020F0502020204030204" pitchFamily="34" charset="0"/>
                <a:cs typeface="Calibri" panose="020F0502020204030204" pitchFamily="34" charset="0"/>
              </a:rPr>
              <a:t>data </a:t>
            </a:r>
            <a:r>
              <a:rPr lang="en-CA" sz="1200" dirty="0"/>
              <a:t>from CER and IESO</a:t>
            </a:r>
            <a:r>
              <a:rPr lang="en-CA" dirty="0"/>
              <a:t>)</a:t>
            </a:r>
          </a:p>
        </p:txBody>
      </p:sp>
      <p:sp>
        <p:nvSpPr>
          <p:cNvPr id="9" name="Text Placeholder 8">
            <a:extLst>
              <a:ext uri="{FF2B5EF4-FFF2-40B4-BE49-F238E27FC236}">
                <a16:creationId xmlns:a16="http://schemas.microsoft.com/office/drawing/2014/main" id="{3339AFF6-DC2E-4530-AEDD-2A75BBBE0668}"/>
              </a:ext>
            </a:extLst>
          </p:cNvPr>
          <p:cNvSpPr>
            <a:spLocks noGrp="1"/>
          </p:cNvSpPr>
          <p:nvPr>
            <p:ph type="body" idx="1"/>
          </p:nvPr>
        </p:nvSpPr>
        <p:spPr/>
        <p:txBody>
          <a:bodyPr/>
          <a:lstStyle/>
          <a:p>
            <a:endParaRPr lang="en-CA"/>
          </a:p>
        </p:txBody>
      </p:sp>
      <p:sp>
        <p:nvSpPr>
          <p:cNvPr id="10" name="Content Placeholder 9">
            <a:extLst>
              <a:ext uri="{FF2B5EF4-FFF2-40B4-BE49-F238E27FC236}">
                <a16:creationId xmlns:a16="http://schemas.microsoft.com/office/drawing/2014/main" id="{32D9F55C-35C6-489D-B787-EC30CBEBEB62}"/>
              </a:ext>
            </a:extLst>
          </p:cNvPr>
          <p:cNvSpPr>
            <a:spLocks noGrp="1"/>
          </p:cNvSpPr>
          <p:nvPr>
            <p:ph sz="half" idx="2"/>
          </p:nvPr>
        </p:nvSpPr>
        <p:spPr/>
        <p:txBody>
          <a:bodyPr>
            <a:normAutofit fontScale="85000" lnSpcReduction="20000"/>
          </a:bodyPr>
          <a:lstStyle/>
          <a:p>
            <a:endParaRPr lang="en-CA"/>
          </a:p>
        </p:txBody>
      </p:sp>
      <p:sp>
        <p:nvSpPr>
          <p:cNvPr id="11" name="Text Placeholder 10">
            <a:extLst>
              <a:ext uri="{FF2B5EF4-FFF2-40B4-BE49-F238E27FC236}">
                <a16:creationId xmlns:a16="http://schemas.microsoft.com/office/drawing/2014/main" id="{1C14FDFF-65D3-4EAB-A913-3B07CEFC9C6D}"/>
              </a:ext>
            </a:extLst>
          </p:cNvPr>
          <p:cNvSpPr>
            <a:spLocks noGrp="1"/>
          </p:cNvSpPr>
          <p:nvPr>
            <p:ph type="body" sz="quarter" idx="3"/>
          </p:nvPr>
        </p:nvSpPr>
        <p:spPr/>
        <p:txBody>
          <a:bodyPr/>
          <a:lstStyle/>
          <a:p>
            <a:r>
              <a:rPr lang="en-CA" dirty="0"/>
              <a:t>Electricity 16%</a:t>
            </a:r>
          </a:p>
        </p:txBody>
      </p:sp>
      <p:sp>
        <p:nvSpPr>
          <p:cNvPr id="12" name="Content Placeholder 11">
            <a:extLst>
              <a:ext uri="{FF2B5EF4-FFF2-40B4-BE49-F238E27FC236}">
                <a16:creationId xmlns:a16="http://schemas.microsoft.com/office/drawing/2014/main" id="{371CE58A-F1EC-4970-A24F-4055CFD174A4}"/>
              </a:ext>
            </a:extLst>
          </p:cNvPr>
          <p:cNvSpPr>
            <a:spLocks noGrp="1"/>
          </p:cNvSpPr>
          <p:nvPr>
            <p:ph sz="quarter" idx="4"/>
          </p:nvPr>
        </p:nvSpPr>
        <p:spPr/>
        <p:txBody>
          <a:bodyPr>
            <a:normAutofit fontScale="85000" lnSpcReduction="20000"/>
          </a:bodyPr>
          <a:lstStyle/>
          <a:p>
            <a:r>
              <a:rPr lang="en-CA" dirty="0"/>
              <a:t>Nuclear</a:t>
            </a:r>
          </a:p>
          <a:p>
            <a:r>
              <a:rPr lang="en-CA" dirty="0"/>
              <a:t>Hydro</a:t>
            </a:r>
          </a:p>
          <a:p>
            <a:r>
              <a:rPr lang="en-CA" dirty="0"/>
              <a:t>Wind </a:t>
            </a:r>
          </a:p>
          <a:p>
            <a:r>
              <a:rPr lang="en-CA" dirty="0"/>
              <a:t>Solar</a:t>
            </a:r>
          </a:p>
          <a:p>
            <a:r>
              <a:rPr lang="en-CA" dirty="0"/>
              <a:t>Biomass</a:t>
            </a:r>
          </a:p>
          <a:p>
            <a:r>
              <a:rPr lang="en-CA" sz="2200" dirty="0"/>
              <a:t>Gas </a:t>
            </a:r>
            <a:r>
              <a:rPr lang="en-CA" sz="2600" dirty="0" err="1"/>
              <a:t>Gas</a:t>
            </a:r>
            <a:r>
              <a:rPr lang="en-CA" sz="2600" dirty="0"/>
              <a:t> </a:t>
            </a:r>
            <a:r>
              <a:rPr lang="en-CA" sz="3000" dirty="0" err="1"/>
              <a:t>Gas</a:t>
            </a:r>
            <a:r>
              <a:rPr lang="en-CA" sz="3000" dirty="0"/>
              <a:t> </a:t>
            </a:r>
            <a:r>
              <a:rPr lang="en-CA" sz="3900" dirty="0" err="1"/>
              <a:t>Gas</a:t>
            </a:r>
            <a:endParaRPr lang="en-CA" sz="3900" dirty="0"/>
          </a:p>
          <a:p>
            <a:endParaRPr lang="en-CA" dirty="0"/>
          </a:p>
          <a:p>
            <a:endParaRPr lang="en-CA" dirty="0"/>
          </a:p>
        </p:txBody>
      </p:sp>
      <p:pic>
        <p:nvPicPr>
          <p:cNvPr id="3" name="Picture 2">
            <a:extLst>
              <a:ext uri="{FF2B5EF4-FFF2-40B4-BE49-F238E27FC236}">
                <a16:creationId xmlns:a16="http://schemas.microsoft.com/office/drawing/2014/main" id="{95C292EF-D70E-4916-B03B-AFE93E830303}"/>
              </a:ext>
            </a:extLst>
          </p:cNvPr>
          <p:cNvPicPr>
            <a:picLocks noChangeAspect="1"/>
          </p:cNvPicPr>
          <p:nvPr/>
        </p:nvPicPr>
        <p:blipFill>
          <a:blip r:embed="rId3"/>
          <a:stretch>
            <a:fillRect/>
          </a:stretch>
        </p:blipFill>
        <p:spPr>
          <a:xfrm>
            <a:off x="1986477" y="2010878"/>
            <a:ext cx="3791753" cy="3973870"/>
          </a:xfrm>
          <a:prstGeom prst="rect">
            <a:avLst/>
          </a:prstGeom>
        </p:spPr>
      </p:pic>
      <p:cxnSp>
        <p:nvCxnSpPr>
          <p:cNvPr id="5" name="Straight Arrow Connector 4">
            <a:extLst>
              <a:ext uri="{FF2B5EF4-FFF2-40B4-BE49-F238E27FC236}">
                <a16:creationId xmlns:a16="http://schemas.microsoft.com/office/drawing/2014/main" id="{6649C170-CD78-4639-990C-0FC5A38BECD0}"/>
              </a:ext>
            </a:extLst>
          </p:cNvPr>
          <p:cNvCxnSpPr/>
          <p:nvPr/>
        </p:nvCxnSpPr>
        <p:spPr>
          <a:xfrm flipV="1">
            <a:off x="3784922" y="2569580"/>
            <a:ext cx="2627440" cy="14699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105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9A9-F295-4F77-B4E6-7DD7F44E722B}"/>
              </a:ext>
            </a:extLst>
          </p:cNvPr>
          <p:cNvSpPr>
            <a:spLocks noGrp="1"/>
          </p:cNvSpPr>
          <p:nvPr>
            <p:ph type="title" idx="4294967295"/>
          </p:nvPr>
        </p:nvSpPr>
        <p:spPr>
          <a:xfrm>
            <a:off x="2586038" y="474663"/>
            <a:ext cx="9605962" cy="1389062"/>
          </a:xfrm>
        </p:spPr>
        <p:txBody>
          <a:bodyPr>
            <a:normAutofit/>
          </a:bodyPr>
          <a:lstStyle/>
          <a:p>
            <a:r>
              <a:rPr lang="en-CA" sz="4000" dirty="0">
                <a:latin typeface="Calibri" panose="020F0502020204030204" pitchFamily="34" charset="0"/>
                <a:cs typeface="Calibri" panose="020F0502020204030204" pitchFamily="34" charset="0"/>
              </a:rPr>
              <a:t>Gas is the new Coal</a:t>
            </a:r>
          </a:p>
        </p:txBody>
      </p:sp>
      <p:sp>
        <p:nvSpPr>
          <p:cNvPr id="3" name="Content Placeholder 2">
            <a:extLst>
              <a:ext uri="{FF2B5EF4-FFF2-40B4-BE49-F238E27FC236}">
                <a16:creationId xmlns:a16="http://schemas.microsoft.com/office/drawing/2014/main" id="{CE7FFCE0-3FA8-4E74-BDEC-D335F3F626F4}"/>
              </a:ext>
            </a:extLst>
          </p:cNvPr>
          <p:cNvSpPr>
            <a:spLocks noGrp="1"/>
          </p:cNvSpPr>
          <p:nvPr>
            <p:ph sz="half" idx="4294967295"/>
          </p:nvPr>
        </p:nvSpPr>
        <p:spPr>
          <a:xfrm>
            <a:off x="0" y="2011363"/>
            <a:ext cx="4645025" cy="3448050"/>
          </a:xfrm>
        </p:spPr>
        <p:txBody>
          <a:bodyPr>
            <a:normAutofit/>
          </a:bodyPr>
          <a:lstStyle/>
          <a:p>
            <a:r>
              <a:rPr lang="en-CA" b="0" i="0" dirty="0">
                <a:solidFill>
                  <a:srgbClr val="000000"/>
                </a:solidFill>
                <a:effectLst/>
                <a:latin typeface="Noto Serif" panose="02020600060500020200" pitchFamily="18" charset="0"/>
              </a:rPr>
              <a:t>In May of 2020 provincially owned Ontario Power Generation spent $2.8 billion to buy three natural gas plants.</a:t>
            </a:r>
          </a:p>
          <a:p>
            <a:pPr marL="0" indent="0">
              <a:buNone/>
            </a:pPr>
            <a:endParaRPr lang="en-CA" b="0" i="0" dirty="0">
              <a:solidFill>
                <a:srgbClr val="000000"/>
              </a:solidFill>
              <a:effectLst/>
              <a:latin typeface="Noto Serif" panose="02020600060500020200" pitchFamily="18" charset="0"/>
            </a:endParaRPr>
          </a:p>
          <a:p>
            <a:endParaRPr lang="en-CA" dirty="0"/>
          </a:p>
        </p:txBody>
      </p:sp>
      <p:graphicFrame>
        <p:nvGraphicFramePr>
          <p:cNvPr id="7" name="Content Placeholder 5">
            <a:extLst>
              <a:ext uri="{FF2B5EF4-FFF2-40B4-BE49-F238E27FC236}">
                <a16:creationId xmlns:a16="http://schemas.microsoft.com/office/drawing/2014/main" id="{232A0D24-BB44-4438-9D6D-721627CCBFA8}"/>
              </a:ext>
            </a:extLst>
          </p:cNvPr>
          <p:cNvGraphicFramePr>
            <a:graphicFrameLocks noGrp="1"/>
          </p:cNvGraphicFramePr>
          <p:nvPr>
            <p:ph sz="half" idx="4294967295"/>
          </p:nvPr>
        </p:nvGraphicFramePr>
        <p:xfrm>
          <a:off x="6034088" y="1362075"/>
          <a:ext cx="6157912" cy="4746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2153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1F055-1428-44FE-BE7D-BADBDB2A535A}"/>
              </a:ext>
            </a:extLst>
          </p:cNvPr>
          <p:cNvSpPr>
            <a:spLocks noGrp="1"/>
          </p:cNvSpPr>
          <p:nvPr>
            <p:ph type="title"/>
          </p:nvPr>
        </p:nvSpPr>
        <p:spPr>
          <a:xfrm>
            <a:off x="763930" y="804519"/>
            <a:ext cx="10613984" cy="1049235"/>
          </a:xfrm>
        </p:spPr>
        <p:txBody>
          <a:bodyPr>
            <a:normAutofit/>
          </a:bodyPr>
          <a:lstStyle/>
          <a:p>
            <a:r>
              <a:rPr lang="en-CA" dirty="0">
                <a:latin typeface="Calibri" panose="020F0502020204030204" pitchFamily="34" charset="0"/>
                <a:cs typeface="Calibri" panose="020F0502020204030204" pitchFamily="34" charset="0"/>
              </a:rPr>
              <a:t>Electricity is supposed to reduce GHG emissions. In Ontario gas fired electricity will increase emissions</a:t>
            </a:r>
          </a:p>
        </p:txBody>
      </p:sp>
      <p:pic>
        <p:nvPicPr>
          <p:cNvPr id="4" name="Content Placeholder 3">
            <a:extLst>
              <a:ext uri="{FF2B5EF4-FFF2-40B4-BE49-F238E27FC236}">
                <a16:creationId xmlns:a16="http://schemas.microsoft.com/office/drawing/2014/main" id="{BCDAE0DD-31FC-4281-A83A-7A38EEE2453A}"/>
              </a:ext>
            </a:extLst>
          </p:cNvPr>
          <p:cNvPicPr>
            <a:picLocks noGrp="1" noChangeAspect="1"/>
          </p:cNvPicPr>
          <p:nvPr>
            <p:ph idx="1"/>
          </p:nvPr>
        </p:nvPicPr>
        <p:blipFill rotWithShape="1">
          <a:blip r:embed="rId3"/>
          <a:srcRect l="10681" t="17386" r="10050" b="23560"/>
          <a:stretch/>
        </p:blipFill>
        <p:spPr>
          <a:xfrm>
            <a:off x="2291788" y="1970837"/>
            <a:ext cx="8063418" cy="3932252"/>
          </a:xfrm>
          <a:prstGeom prst="rect">
            <a:avLst/>
          </a:prstGeom>
        </p:spPr>
      </p:pic>
      <p:sp>
        <p:nvSpPr>
          <p:cNvPr id="3" name="TextBox 2">
            <a:extLst>
              <a:ext uri="{FF2B5EF4-FFF2-40B4-BE49-F238E27FC236}">
                <a16:creationId xmlns:a16="http://schemas.microsoft.com/office/drawing/2014/main" id="{5AD6BBC5-0C1C-4987-B68D-46A6DE24A39A}"/>
              </a:ext>
            </a:extLst>
          </p:cNvPr>
          <p:cNvSpPr txBox="1"/>
          <p:nvPr/>
        </p:nvSpPr>
        <p:spPr>
          <a:xfrm>
            <a:off x="6967959" y="3889094"/>
            <a:ext cx="2932253" cy="1006997"/>
          </a:xfrm>
          <a:prstGeom prst="rect">
            <a:avLst/>
          </a:prstGeom>
          <a:solidFill>
            <a:schemeClr val="bg1"/>
          </a:solidFill>
        </p:spPr>
        <p:txBody>
          <a:bodyPr wrap="square" rtlCol="0">
            <a:spAutoFit/>
          </a:bodyPr>
          <a:lstStyle/>
          <a:p>
            <a:endParaRPr lang="en-CA" dirty="0"/>
          </a:p>
        </p:txBody>
      </p:sp>
      <p:sp>
        <p:nvSpPr>
          <p:cNvPr id="5" name="TextBox 4">
            <a:extLst>
              <a:ext uri="{FF2B5EF4-FFF2-40B4-BE49-F238E27FC236}">
                <a16:creationId xmlns:a16="http://schemas.microsoft.com/office/drawing/2014/main" id="{3B906640-183A-48BB-8FC2-90892890629D}"/>
              </a:ext>
            </a:extLst>
          </p:cNvPr>
          <p:cNvSpPr txBox="1"/>
          <p:nvPr/>
        </p:nvSpPr>
        <p:spPr>
          <a:xfrm>
            <a:off x="7095281" y="3750197"/>
            <a:ext cx="1620456" cy="369332"/>
          </a:xfrm>
          <a:prstGeom prst="rect">
            <a:avLst/>
          </a:prstGeom>
          <a:solidFill>
            <a:schemeClr val="bg1"/>
          </a:solidFill>
        </p:spPr>
        <p:txBody>
          <a:bodyPr wrap="square" rtlCol="0">
            <a:spAutoFit/>
          </a:bodyPr>
          <a:lstStyle/>
          <a:p>
            <a:endParaRPr lang="en-CA" dirty="0"/>
          </a:p>
        </p:txBody>
      </p:sp>
      <p:sp>
        <p:nvSpPr>
          <p:cNvPr id="6" name="TextBox 5">
            <a:extLst>
              <a:ext uri="{FF2B5EF4-FFF2-40B4-BE49-F238E27FC236}">
                <a16:creationId xmlns:a16="http://schemas.microsoft.com/office/drawing/2014/main" id="{2F979F8C-A08C-4B70-AF47-3F4BF087B802}"/>
              </a:ext>
            </a:extLst>
          </p:cNvPr>
          <p:cNvSpPr txBox="1"/>
          <p:nvPr/>
        </p:nvSpPr>
        <p:spPr>
          <a:xfrm>
            <a:off x="2801073" y="5393803"/>
            <a:ext cx="4409955" cy="381964"/>
          </a:xfrm>
          <a:prstGeom prst="rect">
            <a:avLst/>
          </a:prstGeom>
          <a:solidFill>
            <a:schemeClr val="bg1"/>
          </a:solidFill>
        </p:spPr>
        <p:txBody>
          <a:bodyPr wrap="square" rtlCol="0">
            <a:spAutoFit/>
          </a:bodyPr>
          <a:lstStyle/>
          <a:p>
            <a:endParaRPr lang="en-CA" dirty="0"/>
          </a:p>
        </p:txBody>
      </p:sp>
    </p:spTree>
    <p:extLst>
      <p:ext uri="{BB962C8B-B14F-4D97-AF65-F5344CB8AC3E}">
        <p14:creationId xmlns:p14="http://schemas.microsoft.com/office/powerpoint/2010/main" val="1348408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E226CEE-4731-4F39-964A-31F79E7845BE}"/>
              </a:ext>
            </a:extLst>
          </p:cNvPr>
          <p:cNvPicPr>
            <a:picLocks noGrp="1" noChangeAspect="1"/>
          </p:cNvPicPr>
          <p:nvPr>
            <p:ph idx="4294967295"/>
          </p:nvPr>
        </p:nvPicPr>
        <p:blipFill rotWithShape="1">
          <a:blip r:embed="rId3"/>
          <a:srcRect t="6591" r="17512" b="7107"/>
          <a:stretch/>
        </p:blipFill>
        <p:spPr>
          <a:xfrm>
            <a:off x="222738" y="112713"/>
            <a:ext cx="6944825" cy="5622925"/>
          </a:xfrm>
          <a:prstGeom prst="rect">
            <a:avLst/>
          </a:prstGeom>
        </p:spPr>
      </p:pic>
      <p:sp>
        <p:nvSpPr>
          <p:cNvPr id="6" name="TextBox 5">
            <a:extLst>
              <a:ext uri="{FF2B5EF4-FFF2-40B4-BE49-F238E27FC236}">
                <a16:creationId xmlns:a16="http://schemas.microsoft.com/office/drawing/2014/main" id="{F28636EC-0BE5-4A9E-9B2B-0AAE29370D4E}"/>
              </a:ext>
            </a:extLst>
          </p:cNvPr>
          <p:cNvSpPr txBox="1"/>
          <p:nvPr/>
        </p:nvSpPr>
        <p:spPr>
          <a:xfrm>
            <a:off x="7703507" y="1240077"/>
            <a:ext cx="3432131" cy="3046988"/>
          </a:xfrm>
          <a:prstGeom prst="rect">
            <a:avLst/>
          </a:prstGeom>
          <a:noFill/>
        </p:spPr>
        <p:txBody>
          <a:bodyPr wrap="square" rtlCol="0">
            <a:spAutoFit/>
          </a:bodyPr>
          <a:lstStyle/>
          <a:p>
            <a:r>
              <a:rPr lang="en-CA" sz="3200" dirty="0">
                <a:latin typeface="Calibri" panose="020F0502020204030204" pitchFamily="34" charset="0"/>
                <a:cs typeface="Calibri" panose="020F0502020204030204" pitchFamily="34" charset="0"/>
              </a:rPr>
              <a:t>Canada’s Big Emitters: </a:t>
            </a:r>
          </a:p>
          <a:p>
            <a:r>
              <a:rPr lang="en-CA" sz="3200" dirty="0">
                <a:latin typeface="Calibri" panose="020F0502020204030204" pitchFamily="34" charset="0"/>
                <a:cs typeface="Calibri" panose="020F0502020204030204" pitchFamily="34" charset="0"/>
              </a:rPr>
              <a:t>1700 GHG polluters responsible for 40% of all GHG emissions</a:t>
            </a:r>
            <a:endParaRPr lang="en-CA" sz="3200" dirty="0"/>
          </a:p>
        </p:txBody>
      </p:sp>
    </p:spTree>
    <p:extLst>
      <p:ext uri="{BB962C8B-B14F-4D97-AF65-F5344CB8AC3E}">
        <p14:creationId xmlns:p14="http://schemas.microsoft.com/office/powerpoint/2010/main" val="2629407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6347-10FA-4885-BF47-0639A7C68654}"/>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We know who and where the Big Emitters are</a:t>
            </a:r>
          </a:p>
        </p:txBody>
      </p:sp>
      <p:sp>
        <p:nvSpPr>
          <p:cNvPr id="3" name="Content Placeholder 2">
            <a:extLst>
              <a:ext uri="{FF2B5EF4-FFF2-40B4-BE49-F238E27FC236}">
                <a16:creationId xmlns:a16="http://schemas.microsoft.com/office/drawing/2014/main" id="{11592164-B709-4F8D-864F-F65944B9D9D7}"/>
              </a:ext>
            </a:extLst>
          </p:cNvPr>
          <p:cNvSpPr>
            <a:spLocks noGrp="1"/>
          </p:cNvSpPr>
          <p:nvPr>
            <p:ph idx="1"/>
          </p:nvPr>
        </p:nvSpPr>
        <p:spPr>
          <a:xfrm>
            <a:off x="1451579" y="2015732"/>
            <a:ext cx="9603275" cy="4037749"/>
          </a:xfrm>
        </p:spPr>
        <p:txBody>
          <a:bodyPr>
            <a:normAutofit/>
          </a:bodyPr>
          <a:lstStyle/>
          <a:p>
            <a:pPr>
              <a:lnSpc>
                <a:spcPct val="107000"/>
              </a:lnSpc>
              <a:spcAft>
                <a:spcPts val="800"/>
              </a:spcAft>
              <a:tabLst>
                <a:tab pos="457200" algn="l"/>
              </a:tabLst>
            </a:pPr>
            <a:r>
              <a:rPr lang="en-CA" sz="2400" dirty="0">
                <a:effectLst/>
                <a:latin typeface="Arial" panose="020B0604020202020204" pitchFamily="34" charset="0"/>
                <a:ea typeface="Calibri" panose="020F0502020204030204" pitchFamily="34" charset="0"/>
                <a:cs typeface="Times New Roman" panose="02020603050405020304" pitchFamily="18" charset="0"/>
              </a:rPr>
              <a:t>Ontario </a:t>
            </a:r>
            <a:r>
              <a:rPr lang="en-CA" sz="2400" dirty="0">
                <a:latin typeface="Arial" panose="020B0604020202020204" pitchFamily="34" charset="0"/>
                <a:ea typeface="Calibri" panose="020F0502020204030204" pitchFamily="34" charset="0"/>
                <a:cs typeface="Times New Roman" panose="02020603050405020304" pitchFamily="18" charset="0"/>
              </a:rPr>
              <a:t>has </a:t>
            </a:r>
            <a:r>
              <a:rPr lang="en-CA" sz="2400" dirty="0">
                <a:effectLst/>
                <a:latin typeface="Arial" panose="020B0604020202020204" pitchFamily="34" charset="0"/>
                <a:ea typeface="Calibri" panose="020F0502020204030204" pitchFamily="34" charset="0"/>
                <a:cs typeface="Times New Roman" panose="02020603050405020304" pitchFamily="18" charset="0"/>
              </a:rPr>
              <a:t>347 of the country’s largest emitters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2400" dirty="0">
                <a:effectLst/>
                <a:latin typeface="Arial" panose="020B0604020202020204" pitchFamily="34" charset="0"/>
                <a:ea typeface="Calibri" panose="020F0502020204030204" pitchFamily="34" charset="0"/>
                <a:cs typeface="Times New Roman" panose="02020603050405020304" pitchFamily="18" charset="0"/>
              </a:rPr>
              <a:t> Ontario has large emitters in heavy industry, like cement and steelmaking,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2400" dirty="0">
                <a:latin typeface="Arial" panose="020B0604020202020204" pitchFamily="34" charset="0"/>
                <a:ea typeface="Calibri" panose="020F0502020204030204" pitchFamily="34" charset="0"/>
                <a:cs typeface="Times New Roman" panose="02020603050405020304" pitchFamily="18" charset="0"/>
              </a:rPr>
              <a:t>R</a:t>
            </a:r>
            <a:r>
              <a:rPr lang="en-CA" sz="2400" dirty="0">
                <a:effectLst/>
                <a:latin typeface="Arial" panose="020B0604020202020204" pitchFamily="34" charset="0"/>
                <a:ea typeface="Calibri" panose="020F0502020204030204" pitchFamily="34" charset="0"/>
                <a:cs typeface="Times New Roman" panose="02020603050405020304" pitchFamily="18" charset="0"/>
              </a:rPr>
              <a:t>egional concentrations such as the Sarnia area which is home to many of Ontario’s largest emitters and includes oil refineries, chemical manufacturing, and a natural gas plant.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tabLst>
                <a:tab pos="457200" algn="l"/>
              </a:tabLst>
            </a:pPr>
            <a:endParaRPr lang="en-CA" sz="1800" b="1" dirty="0">
              <a:effectLst/>
              <a:latin typeface="UICTFontTextStyleEmphasizedBody"/>
              <a:ea typeface="Times New Roman" panose="02020603050405020304" pitchFamily="18" charset="0"/>
            </a:endParaRPr>
          </a:p>
          <a:p>
            <a:pPr marL="342900" lvl="0" indent="-342900">
              <a:buFont typeface="+mj-lt"/>
              <a:buAutoNum type="arabicPeriod"/>
              <a:tabLst>
                <a:tab pos="457200" algn="l"/>
              </a:tabLst>
            </a:pPr>
            <a:endParaRPr lang="en-CA" sz="1800" dirty="0">
              <a:effectLst/>
              <a:latin typeface="Calibri" panose="020F0502020204030204" pitchFamily="34" charset="0"/>
              <a:ea typeface="Times New Roman" panose="02020603050405020304" pitchFamily="18" charset="0"/>
            </a:endParaRPr>
          </a:p>
          <a:p>
            <a:endParaRPr lang="en-CA" sz="1800" dirty="0">
              <a:effectLst/>
              <a:latin typeface="Calibri" panose="020F0502020204030204" pitchFamily="34" charset="0"/>
              <a:ea typeface="Times New Roman" panose="02020603050405020304" pitchFamily="18" charset="0"/>
            </a:endParaRPr>
          </a:p>
          <a:p>
            <a:endParaRPr lang="en-CA" dirty="0"/>
          </a:p>
        </p:txBody>
      </p:sp>
    </p:spTree>
    <p:extLst>
      <p:ext uri="{BB962C8B-B14F-4D97-AF65-F5344CB8AC3E}">
        <p14:creationId xmlns:p14="http://schemas.microsoft.com/office/powerpoint/2010/main" val="3934870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AE9B-7F0C-49E1-A068-09EF86CE98BD}"/>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Part 2: Ford’s Climate Plan</a:t>
            </a:r>
          </a:p>
        </p:txBody>
      </p:sp>
      <p:sp>
        <p:nvSpPr>
          <p:cNvPr id="3" name="Text Placeholder 2">
            <a:extLst>
              <a:ext uri="{FF2B5EF4-FFF2-40B4-BE49-F238E27FC236}">
                <a16:creationId xmlns:a16="http://schemas.microsoft.com/office/drawing/2014/main" id="{C60BB536-6260-4259-BAE8-4E903AE233CC}"/>
              </a:ext>
            </a:extLst>
          </p:cNvPr>
          <p:cNvSpPr>
            <a:spLocks noGrp="1"/>
          </p:cNvSpPr>
          <p:nvPr>
            <p:ph type="body" idx="1"/>
          </p:nvPr>
        </p:nvSpPr>
        <p:spPr/>
        <p:txBody>
          <a:bodyPr>
            <a:normAutofit/>
          </a:bodyPr>
          <a:lstStyle/>
          <a:p>
            <a:r>
              <a:rPr lang="en-CA" sz="2400" dirty="0"/>
              <a:t>Where can you find it and what does it say? </a:t>
            </a:r>
          </a:p>
        </p:txBody>
      </p:sp>
    </p:spTree>
    <p:extLst>
      <p:ext uri="{BB962C8B-B14F-4D97-AF65-F5344CB8AC3E}">
        <p14:creationId xmlns:p14="http://schemas.microsoft.com/office/powerpoint/2010/main" val="3125326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70C8A-889B-480F-887E-AA3D3A7DCDC3}"/>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Ford’s climate plan announced in 2019</a:t>
            </a:r>
          </a:p>
        </p:txBody>
      </p:sp>
      <p:sp>
        <p:nvSpPr>
          <p:cNvPr id="3" name="Content Placeholder 2">
            <a:extLst>
              <a:ext uri="{FF2B5EF4-FFF2-40B4-BE49-F238E27FC236}">
                <a16:creationId xmlns:a16="http://schemas.microsoft.com/office/drawing/2014/main" id="{69E33580-C70A-483F-8051-20B3E65B82A3}"/>
              </a:ext>
            </a:extLst>
          </p:cNvPr>
          <p:cNvSpPr>
            <a:spLocks noGrp="1"/>
          </p:cNvSpPr>
          <p:nvPr>
            <p:ph idx="1"/>
          </p:nvPr>
        </p:nvSpPr>
        <p:spPr/>
        <p:txBody>
          <a:bodyPr>
            <a:normAutofit/>
          </a:bodyPr>
          <a:lstStyle/>
          <a:p>
            <a:r>
              <a:rPr lang="en-CA" dirty="0"/>
              <a:t>The Ford government climate plan is a section of:</a:t>
            </a:r>
          </a:p>
          <a:p>
            <a:r>
              <a:rPr lang="en-CA" b="1" i="1" dirty="0"/>
              <a:t> “Preserving and Protecting our Environment for Future Generations:  A Made in Ontario Environmental Plan”</a:t>
            </a:r>
          </a:p>
          <a:p>
            <a:pPr marL="0" indent="0">
              <a:buNone/>
            </a:pPr>
            <a:endParaRPr lang="en-CA" dirty="0"/>
          </a:p>
          <a:p>
            <a:endParaRPr lang="en-CA" dirty="0"/>
          </a:p>
        </p:txBody>
      </p:sp>
      <p:pic>
        <p:nvPicPr>
          <p:cNvPr id="5" name="Picture 4">
            <a:extLst>
              <a:ext uri="{FF2B5EF4-FFF2-40B4-BE49-F238E27FC236}">
                <a16:creationId xmlns:a16="http://schemas.microsoft.com/office/drawing/2014/main" id="{A29A0AF7-5759-42B2-9E06-0BC99B375435}"/>
              </a:ext>
            </a:extLst>
          </p:cNvPr>
          <p:cNvPicPr>
            <a:picLocks noChangeAspect="1"/>
          </p:cNvPicPr>
          <p:nvPr/>
        </p:nvPicPr>
        <p:blipFill>
          <a:blip r:embed="rId3"/>
          <a:stretch>
            <a:fillRect/>
          </a:stretch>
        </p:blipFill>
        <p:spPr>
          <a:xfrm>
            <a:off x="6007262" y="3209724"/>
            <a:ext cx="5713940" cy="2542893"/>
          </a:xfrm>
          <a:prstGeom prst="rect">
            <a:avLst/>
          </a:prstGeom>
        </p:spPr>
      </p:pic>
    </p:spTree>
    <p:extLst>
      <p:ext uri="{BB962C8B-B14F-4D97-AF65-F5344CB8AC3E}">
        <p14:creationId xmlns:p14="http://schemas.microsoft.com/office/powerpoint/2010/main" val="3622690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28196-A011-4050-A213-FD97F90261EC}"/>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Trashed the Previous government’s climate plan</a:t>
            </a:r>
          </a:p>
        </p:txBody>
      </p:sp>
      <p:sp>
        <p:nvSpPr>
          <p:cNvPr id="3" name="Content Placeholder 2">
            <a:extLst>
              <a:ext uri="{FF2B5EF4-FFF2-40B4-BE49-F238E27FC236}">
                <a16:creationId xmlns:a16="http://schemas.microsoft.com/office/drawing/2014/main" id="{25E12F81-CDC0-4DD0-B611-DEC12AD7C681}"/>
              </a:ext>
            </a:extLst>
          </p:cNvPr>
          <p:cNvSpPr>
            <a:spLocks noGrp="1"/>
          </p:cNvSpPr>
          <p:nvPr>
            <p:ph idx="1"/>
          </p:nvPr>
        </p:nvSpPr>
        <p:spPr/>
        <p:txBody>
          <a:bodyPr>
            <a:normAutofit fontScale="85000" lnSpcReduction="20000"/>
          </a:bodyPr>
          <a:lstStyle/>
          <a:p>
            <a:pPr>
              <a:buClr>
                <a:srgbClr val="FF0000"/>
              </a:buClr>
              <a:buFont typeface="Gill Sans MT" panose="020B0502020104020203" pitchFamily="34" charset="0"/>
              <a:buChar char="X"/>
            </a:pPr>
            <a:r>
              <a:rPr lang="en-CA" dirty="0"/>
              <a:t> Removed the words ‘climate change’ from the name of the Environment ministry</a:t>
            </a:r>
          </a:p>
          <a:p>
            <a:pPr>
              <a:buClr>
                <a:srgbClr val="FF0000"/>
              </a:buClr>
              <a:buFont typeface="Gill Sans MT" panose="020B0502020104020203" pitchFamily="34" charset="0"/>
              <a:buChar char="X"/>
            </a:pPr>
            <a:r>
              <a:rPr lang="en-CA" dirty="0"/>
              <a:t> Scrapped the cap and trade program</a:t>
            </a:r>
          </a:p>
          <a:p>
            <a:pPr>
              <a:buClr>
                <a:srgbClr val="FF0000"/>
              </a:buClr>
              <a:buFont typeface="Gill Sans MT" panose="020B0502020104020203" pitchFamily="34" charset="0"/>
              <a:buChar char="X"/>
            </a:pPr>
            <a:r>
              <a:rPr lang="en-CA" dirty="0"/>
              <a:t> Tore up 750 green energy contracts</a:t>
            </a:r>
          </a:p>
          <a:p>
            <a:pPr>
              <a:buClr>
                <a:srgbClr val="FF0000"/>
              </a:buClr>
              <a:buFont typeface="Gill Sans MT" panose="020B0502020104020203" pitchFamily="34" charset="0"/>
              <a:buChar char="X"/>
            </a:pPr>
            <a:r>
              <a:rPr lang="en-CA" dirty="0"/>
              <a:t> Launched a court challenge to the federal carbon pricing system</a:t>
            </a:r>
          </a:p>
          <a:p>
            <a:pPr>
              <a:buClr>
                <a:srgbClr val="FF0000"/>
              </a:buClr>
              <a:buFont typeface="Gill Sans MT" panose="020B0502020104020203" pitchFamily="34" charset="0"/>
              <a:buChar char="X"/>
            </a:pPr>
            <a:r>
              <a:rPr lang="en-CA" dirty="0"/>
              <a:t> Eliminated the position of the Environment Commissioner</a:t>
            </a:r>
          </a:p>
          <a:p>
            <a:pPr>
              <a:buClr>
                <a:srgbClr val="FF0000"/>
              </a:buClr>
              <a:buFont typeface="Gill Sans MT" panose="020B0502020104020203" pitchFamily="34" charset="0"/>
              <a:buChar char="X"/>
            </a:pPr>
            <a:r>
              <a:rPr lang="en-CA" dirty="0"/>
              <a:t> Scrapped the subsidies for zero emission vehicles</a:t>
            </a:r>
          </a:p>
          <a:p>
            <a:pPr>
              <a:buClr>
                <a:srgbClr val="FF0000"/>
              </a:buClr>
              <a:buFont typeface="Gill Sans MT" panose="020B0502020104020203" pitchFamily="34" charset="0"/>
              <a:buChar char="X"/>
            </a:pPr>
            <a:r>
              <a:rPr lang="en-CA" dirty="0"/>
              <a:t> Cancelled the tree planting program</a:t>
            </a:r>
          </a:p>
          <a:p>
            <a:pPr>
              <a:buClr>
                <a:srgbClr val="FF0000"/>
              </a:buClr>
              <a:buFont typeface="Gill Sans MT" panose="020B0502020104020203" pitchFamily="34" charset="0"/>
              <a:buChar char="X"/>
            </a:pPr>
            <a:r>
              <a:rPr lang="en-CA" dirty="0"/>
              <a:t> Removed electric chargers from GO stations</a:t>
            </a:r>
          </a:p>
          <a:p>
            <a:pPr>
              <a:buClr>
                <a:srgbClr val="FF0000"/>
              </a:buClr>
              <a:buFont typeface="Gill Sans MT" panose="020B0502020104020203" pitchFamily="34" charset="0"/>
              <a:buChar char="X"/>
            </a:pPr>
            <a:r>
              <a:rPr lang="en-CA" dirty="0"/>
              <a:t>Reduced emission targets and eliminated legislated requirements</a:t>
            </a:r>
          </a:p>
          <a:p>
            <a:pPr>
              <a:buClr>
                <a:srgbClr val="FF0000"/>
              </a:buClr>
              <a:buFont typeface="Gill Sans MT" panose="020B0502020104020203" pitchFamily="34" charset="0"/>
              <a:buChar char="X"/>
            </a:pPr>
            <a:endParaRPr lang="en-CA" dirty="0"/>
          </a:p>
          <a:p>
            <a:pPr>
              <a:buFont typeface="Gill Sans MT" panose="020B0502020104020203" pitchFamily="34" charset="0"/>
              <a:buChar char="X"/>
            </a:pPr>
            <a:endParaRPr lang="en-CA" dirty="0"/>
          </a:p>
          <a:p>
            <a:endParaRPr lang="en-CA" dirty="0"/>
          </a:p>
          <a:p>
            <a:endParaRPr lang="en-CA" dirty="0"/>
          </a:p>
          <a:p>
            <a:endParaRPr lang="en-CA" dirty="0"/>
          </a:p>
        </p:txBody>
      </p:sp>
    </p:spTree>
    <p:extLst>
      <p:ext uri="{BB962C8B-B14F-4D97-AF65-F5344CB8AC3E}">
        <p14:creationId xmlns:p14="http://schemas.microsoft.com/office/powerpoint/2010/main" val="1549511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D909-9F76-4914-944D-61669C0D9358}"/>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From “Made in Ontario” plan</a:t>
            </a:r>
          </a:p>
        </p:txBody>
      </p:sp>
      <p:pic>
        <p:nvPicPr>
          <p:cNvPr id="5" name="Content Placeholder 4">
            <a:extLst>
              <a:ext uri="{FF2B5EF4-FFF2-40B4-BE49-F238E27FC236}">
                <a16:creationId xmlns:a16="http://schemas.microsoft.com/office/drawing/2014/main" id="{98F55831-F761-479C-B658-C496DD92B2F6}"/>
              </a:ext>
            </a:extLst>
          </p:cNvPr>
          <p:cNvPicPr>
            <a:picLocks noGrp="1" noChangeAspect="1"/>
          </p:cNvPicPr>
          <p:nvPr>
            <p:ph idx="1"/>
          </p:nvPr>
        </p:nvPicPr>
        <p:blipFill rotWithShape="1">
          <a:blip r:embed="rId3"/>
          <a:srcRect l="46261" t="10362" b="61634"/>
          <a:stretch/>
        </p:blipFill>
        <p:spPr>
          <a:xfrm>
            <a:off x="104173" y="2062716"/>
            <a:ext cx="5726340" cy="2430794"/>
          </a:xfrm>
        </p:spPr>
      </p:pic>
      <p:pic>
        <p:nvPicPr>
          <p:cNvPr id="6" name="Picture 5">
            <a:extLst>
              <a:ext uri="{FF2B5EF4-FFF2-40B4-BE49-F238E27FC236}">
                <a16:creationId xmlns:a16="http://schemas.microsoft.com/office/drawing/2014/main" id="{58D80757-7D0E-4667-AA7E-28CD9F375CE4}"/>
              </a:ext>
            </a:extLst>
          </p:cNvPr>
          <p:cNvPicPr>
            <a:picLocks noChangeAspect="1"/>
          </p:cNvPicPr>
          <p:nvPr/>
        </p:nvPicPr>
        <p:blipFill rotWithShape="1">
          <a:blip r:embed="rId4"/>
          <a:srcRect l="4446" t="20858" b="4817"/>
          <a:stretch/>
        </p:blipFill>
        <p:spPr>
          <a:xfrm>
            <a:off x="5683766" y="2190307"/>
            <a:ext cx="6182169" cy="3606526"/>
          </a:xfrm>
          <a:prstGeom prst="rect">
            <a:avLst/>
          </a:prstGeom>
        </p:spPr>
      </p:pic>
      <p:sp>
        <p:nvSpPr>
          <p:cNvPr id="7" name="TextBox 6">
            <a:extLst>
              <a:ext uri="{FF2B5EF4-FFF2-40B4-BE49-F238E27FC236}">
                <a16:creationId xmlns:a16="http://schemas.microsoft.com/office/drawing/2014/main" id="{6C0BB9C1-7E4C-4F3B-ADCC-52D15934E75F}"/>
              </a:ext>
            </a:extLst>
          </p:cNvPr>
          <p:cNvSpPr txBox="1"/>
          <p:nvPr/>
        </p:nvSpPr>
        <p:spPr>
          <a:xfrm>
            <a:off x="531628" y="4795284"/>
            <a:ext cx="3434316" cy="646331"/>
          </a:xfrm>
          <a:prstGeom prst="rect">
            <a:avLst/>
          </a:prstGeom>
          <a:noFill/>
        </p:spPr>
        <p:txBody>
          <a:bodyPr wrap="square" rtlCol="0">
            <a:spAutoFit/>
          </a:bodyPr>
          <a:lstStyle/>
          <a:p>
            <a:r>
              <a:rPr lang="en-CA" dirty="0"/>
              <a:t>By the time the govt wrote that it was already past tense…</a:t>
            </a:r>
          </a:p>
        </p:txBody>
      </p:sp>
    </p:spTree>
    <p:extLst>
      <p:ext uri="{BB962C8B-B14F-4D97-AF65-F5344CB8AC3E}">
        <p14:creationId xmlns:p14="http://schemas.microsoft.com/office/powerpoint/2010/main" val="3225280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A031-BB48-4322-A4E7-D8209AEFCD06}"/>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The IEA report shocked industry and rattled governments</a:t>
            </a:r>
          </a:p>
        </p:txBody>
      </p:sp>
      <p:sp>
        <p:nvSpPr>
          <p:cNvPr id="3" name="Content Placeholder 2">
            <a:extLst>
              <a:ext uri="{FF2B5EF4-FFF2-40B4-BE49-F238E27FC236}">
                <a16:creationId xmlns:a16="http://schemas.microsoft.com/office/drawing/2014/main" id="{A11E483D-F1AD-4FA7-9276-0B4C6BCAB4F8}"/>
              </a:ext>
            </a:extLst>
          </p:cNvPr>
          <p:cNvSpPr>
            <a:spLocks noGrp="1"/>
          </p:cNvSpPr>
          <p:nvPr>
            <p:ph idx="1"/>
          </p:nvPr>
        </p:nvSpPr>
        <p:spPr/>
        <p:txBody>
          <a:bodyPr>
            <a:normAutofit/>
          </a:bodyPr>
          <a:lstStyle/>
          <a:p>
            <a:pPr marL="0" indent="0">
              <a:buNone/>
            </a:pPr>
            <a:r>
              <a:rPr lang="en-CA" sz="1900" b="1" dirty="0"/>
              <a:t>International Energy Agency (IEA)</a:t>
            </a:r>
          </a:p>
          <a:p>
            <a:pPr lvl="1"/>
            <a:r>
              <a:rPr lang="en-CA" sz="1900" dirty="0"/>
              <a:t>Global Energy Review 2021 April 2021</a:t>
            </a:r>
          </a:p>
          <a:p>
            <a:pPr lvl="1"/>
            <a:r>
              <a:rPr lang="en-CA" sz="1900" dirty="0"/>
              <a:t>Net Zero by 2050 May 2021</a:t>
            </a:r>
          </a:p>
          <a:p>
            <a:pPr lvl="1"/>
            <a:r>
              <a:rPr lang="en-CA" sz="1900" dirty="0"/>
              <a:t>World Energy Outlook Oct 2021</a:t>
            </a:r>
          </a:p>
          <a:p>
            <a:endParaRPr lang="en-CA" dirty="0"/>
          </a:p>
          <a:p>
            <a:pPr lvl="1"/>
            <a:endParaRPr lang="en-CA" dirty="0"/>
          </a:p>
        </p:txBody>
      </p:sp>
      <p:pic>
        <p:nvPicPr>
          <p:cNvPr id="4" name="Content Placeholder 3">
            <a:extLst>
              <a:ext uri="{FF2B5EF4-FFF2-40B4-BE49-F238E27FC236}">
                <a16:creationId xmlns:a16="http://schemas.microsoft.com/office/drawing/2014/main" id="{D7E0F7AB-1EC4-48C9-8A7A-48F63AE1E7F4}"/>
              </a:ext>
            </a:extLst>
          </p:cNvPr>
          <p:cNvPicPr>
            <a:picLocks noGrp="1" noChangeAspect="1"/>
          </p:cNvPicPr>
          <p:nvPr>
            <p:ph sz="half" idx="4294967295"/>
          </p:nvPr>
        </p:nvPicPr>
        <p:blipFill>
          <a:blip r:embed="rId3"/>
          <a:stretch>
            <a:fillRect/>
          </a:stretch>
        </p:blipFill>
        <p:spPr>
          <a:xfrm>
            <a:off x="7309339" y="2015732"/>
            <a:ext cx="3886200" cy="3441700"/>
          </a:xfrm>
          <a:prstGeom prst="rect">
            <a:avLst/>
          </a:prstGeom>
        </p:spPr>
      </p:pic>
    </p:spTree>
    <p:extLst>
      <p:ext uri="{BB962C8B-B14F-4D97-AF65-F5344CB8AC3E}">
        <p14:creationId xmlns:p14="http://schemas.microsoft.com/office/powerpoint/2010/main" val="875129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0CA2-62FF-49D5-9CD2-2BCD212BB66F}"/>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Historical GHG emission trends in Ontario</a:t>
            </a:r>
          </a:p>
        </p:txBody>
      </p:sp>
      <p:pic>
        <p:nvPicPr>
          <p:cNvPr id="4" name="Content Placeholder 3">
            <a:extLst>
              <a:ext uri="{FF2B5EF4-FFF2-40B4-BE49-F238E27FC236}">
                <a16:creationId xmlns:a16="http://schemas.microsoft.com/office/drawing/2014/main" id="{1A0F1D8D-FC55-41B7-A1FB-128DEB550DB9}"/>
              </a:ext>
            </a:extLst>
          </p:cNvPr>
          <p:cNvPicPr>
            <a:picLocks noGrp="1" noChangeAspect="1"/>
          </p:cNvPicPr>
          <p:nvPr>
            <p:ph idx="1"/>
          </p:nvPr>
        </p:nvPicPr>
        <p:blipFill rotWithShape="1">
          <a:blip r:embed="rId3"/>
          <a:srcRect l="8088" t="16180" r="10633" b="32177"/>
          <a:stretch/>
        </p:blipFill>
        <p:spPr>
          <a:xfrm>
            <a:off x="1701479" y="1938735"/>
            <a:ext cx="8634714" cy="4114746"/>
          </a:xfrm>
          <a:prstGeom prst="rect">
            <a:avLst/>
          </a:prstGeom>
        </p:spPr>
      </p:pic>
    </p:spTree>
    <p:extLst>
      <p:ext uri="{BB962C8B-B14F-4D97-AF65-F5344CB8AC3E}">
        <p14:creationId xmlns:p14="http://schemas.microsoft.com/office/powerpoint/2010/main" val="3337414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9AA5E-C457-4422-97B7-20FA27D94051}"/>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Historical trend in GHG Emissions</a:t>
            </a:r>
          </a:p>
        </p:txBody>
      </p:sp>
      <p:graphicFrame>
        <p:nvGraphicFramePr>
          <p:cNvPr id="4" name="Table 4">
            <a:extLst>
              <a:ext uri="{FF2B5EF4-FFF2-40B4-BE49-F238E27FC236}">
                <a16:creationId xmlns:a16="http://schemas.microsoft.com/office/drawing/2014/main" id="{AC6D5DCE-B010-4824-B252-186379DD844B}"/>
              </a:ext>
            </a:extLst>
          </p:cNvPr>
          <p:cNvGraphicFramePr>
            <a:graphicFrameLocks noGrp="1"/>
          </p:cNvGraphicFramePr>
          <p:nvPr>
            <p:ph idx="1"/>
          </p:nvPr>
        </p:nvGraphicFramePr>
        <p:xfrm>
          <a:off x="5375397" y="2027699"/>
          <a:ext cx="5122841" cy="3606800"/>
        </p:xfrm>
        <a:graphic>
          <a:graphicData uri="http://schemas.openxmlformats.org/drawingml/2006/table">
            <a:tbl>
              <a:tblPr firstRow="1" bandRow="1">
                <a:tableStyleId>{073A0DAA-6AF3-43AB-8588-CEC1D06C72B9}</a:tableStyleId>
              </a:tblPr>
              <a:tblGrid>
                <a:gridCol w="2217938">
                  <a:extLst>
                    <a:ext uri="{9D8B030D-6E8A-4147-A177-3AD203B41FA5}">
                      <a16:colId xmlns:a16="http://schemas.microsoft.com/office/drawing/2014/main" val="3144843980"/>
                    </a:ext>
                  </a:extLst>
                </a:gridCol>
                <a:gridCol w="2904903">
                  <a:extLst>
                    <a:ext uri="{9D8B030D-6E8A-4147-A177-3AD203B41FA5}">
                      <a16:colId xmlns:a16="http://schemas.microsoft.com/office/drawing/2014/main" val="1258141437"/>
                    </a:ext>
                  </a:extLst>
                </a:gridCol>
              </a:tblGrid>
              <a:tr h="370840">
                <a:tc>
                  <a:txBody>
                    <a:bodyPr/>
                    <a:lstStyle/>
                    <a:p>
                      <a:r>
                        <a:rPr lang="en-CA" dirty="0"/>
                        <a:t>Year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kt CO2 eq</a:t>
                      </a:r>
                    </a:p>
                    <a:p>
                      <a:r>
                        <a:rPr lang="en-CA" dirty="0"/>
                        <a:t>GHG </a:t>
                      </a:r>
                    </a:p>
                  </a:txBody>
                  <a:tcPr/>
                </a:tc>
                <a:extLst>
                  <a:ext uri="{0D108BD9-81ED-4DB2-BD59-A6C34878D82A}">
                    <a16:rowId xmlns:a16="http://schemas.microsoft.com/office/drawing/2014/main" val="666005979"/>
                  </a:ext>
                </a:extLst>
              </a:tr>
              <a:tr h="370840">
                <a:tc>
                  <a:txBody>
                    <a:bodyPr/>
                    <a:lstStyle/>
                    <a:p>
                      <a:r>
                        <a:rPr lang="en-CA" dirty="0"/>
                        <a:t>1990</a:t>
                      </a:r>
                    </a:p>
                  </a:txBody>
                  <a:tcPr/>
                </a:tc>
                <a:tc>
                  <a:txBody>
                    <a:bodyPr/>
                    <a:lstStyle/>
                    <a:p>
                      <a:r>
                        <a:rPr lang="en-CA" dirty="0"/>
                        <a:t>180,000</a:t>
                      </a:r>
                    </a:p>
                  </a:txBody>
                  <a:tcPr/>
                </a:tc>
                <a:extLst>
                  <a:ext uri="{0D108BD9-81ED-4DB2-BD59-A6C34878D82A}">
                    <a16:rowId xmlns:a16="http://schemas.microsoft.com/office/drawing/2014/main" val="282244050"/>
                  </a:ext>
                </a:extLst>
              </a:tr>
              <a:tr h="370840">
                <a:tc>
                  <a:txBody>
                    <a:bodyPr/>
                    <a:lstStyle/>
                    <a:p>
                      <a:r>
                        <a:rPr lang="en-CA" dirty="0"/>
                        <a:t>2005</a:t>
                      </a:r>
                    </a:p>
                  </a:txBody>
                  <a:tcPr/>
                </a:tc>
                <a:tc>
                  <a:txBody>
                    <a:bodyPr/>
                    <a:lstStyle/>
                    <a:p>
                      <a:r>
                        <a:rPr lang="en-CA" dirty="0"/>
                        <a:t>206,000</a:t>
                      </a:r>
                    </a:p>
                  </a:txBody>
                  <a:tcPr/>
                </a:tc>
                <a:extLst>
                  <a:ext uri="{0D108BD9-81ED-4DB2-BD59-A6C34878D82A}">
                    <a16:rowId xmlns:a16="http://schemas.microsoft.com/office/drawing/2014/main" val="2703134054"/>
                  </a:ext>
                </a:extLst>
              </a:tr>
              <a:tr h="370840">
                <a:tc>
                  <a:txBody>
                    <a:bodyPr/>
                    <a:lstStyle/>
                    <a:p>
                      <a:r>
                        <a:rPr lang="en-CA" dirty="0"/>
                        <a:t>2014</a:t>
                      </a:r>
                    </a:p>
                  </a:txBody>
                  <a:tcPr/>
                </a:tc>
                <a:tc>
                  <a:txBody>
                    <a:bodyPr/>
                    <a:lstStyle/>
                    <a:p>
                      <a:r>
                        <a:rPr lang="en-CA" dirty="0"/>
                        <a:t>164,000</a:t>
                      </a:r>
                    </a:p>
                  </a:txBody>
                  <a:tcPr/>
                </a:tc>
                <a:extLst>
                  <a:ext uri="{0D108BD9-81ED-4DB2-BD59-A6C34878D82A}">
                    <a16:rowId xmlns:a16="http://schemas.microsoft.com/office/drawing/2014/main" val="4200360455"/>
                  </a:ext>
                </a:extLst>
              </a:tr>
              <a:tr h="370840">
                <a:tc>
                  <a:txBody>
                    <a:bodyPr/>
                    <a:lstStyle/>
                    <a:p>
                      <a:r>
                        <a:rPr lang="en-CA" dirty="0"/>
                        <a:t>2015</a:t>
                      </a:r>
                    </a:p>
                  </a:txBody>
                  <a:tcPr/>
                </a:tc>
                <a:tc>
                  <a:txBody>
                    <a:bodyPr/>
                    <a:lstStyle/>
                    <a:p>
                      <a:r>
                        <a:rPr lang="en-CA" dirty="0"/>
                        <a:t>163,000</a:t>
                      </a:r>
                    </a:p>
                  </a:txBody>
                  <a:tcPr/>
                </a:tc>
                <a:extLst>
                  <a:ext uri="{0D108BD9-81ED-4DB2-BD59-A6C34878D82A}">
                    <a16:rowId xmlns:a16="http://schemas.microsoft.com/office/drawing/2014/main" val="307537385"/>
                  </a:ext>
                </a:extLst>
              </a:tr>
              <a:tr h="370840">
                <a:tc>
                  <a:txBody>
                    <a:bodyPr/>
                    <a:lstStyle/>
                    <a:p>
                      <a:r>
                        <a:rPr lang="en-CA" dirty="0"/>
                        <a:t>2016</a:t>
                      </a:r>
                    </a:p>
                  </a:txBody>
                  <a:tcPr/>
                </a:tc>
                <a:tc>
                  <a:txBody>
                    <a:bodyPr/>
                    <a:lstStyle/>
                    <a:p>
                      <a:r>
                        <a:rPr lang="en-CA" dirty="0"/>
                        <a:t>161,000</a:t>
                      </a:r>
                    </a:p>
                  </a:txBody>
                  <a:tcPr/>
                </a:tc>
                <a:extLst>
                  <a:ext uri="{0D108BD9-81ED-4DB2-BD59-A6C34878D82A}">
                    <a16:rowId xmlns:a16="http://schemas.microsoft.com/office/drawing/2014/main" val="2598496761"/>
                  </a:ext>
                </a:extLst>
              </a:tr>
              <a:tr h="370840">
                <a:tc>
                  <a:txBody>
                    <a:bodyPr/>
                    <a:lstStyle/>
                    <a:p>
                      <a:r>
                        <a:rPr lang="en-CA" dirty="0"/>
                        <a:t>2017</a:t>
                      </a:r>
                    </a:p>
                  </a:txBody>
                  <a:tcPr/>
                </a:tc>
                <a:tc>
                  <a:txBody>
                    <a:bodyPr/>
                    <a:lstStyle/>
                    <a:p>
                      <a:r>
                        <a:rPr lang="en-CA" dirty="0"/>
                        <a:t>158,000</a:t>
                      </a:r>
                    </a:p>
                  </a:txBody>
                  <a:tcPr/>
                </a:tc>
                <a:extLst>
                  <a:ext uri="{0D108BD9-81ED-4DB2-BD59-A6C34878D82A}">
                    <a16:rowId xmlns:a16="http://schemas.microsoft.com/office/drawing/2014/main" val="439329537"/>
                  </a:ext>
                </a:extLst>
              </a:tr>
              <a:tr h="370840">
                <a:tc>
                  <a:txBody>
                    <a:bodyPr/>
                    <a:lstStyle/>
                    <a:p>
                      <a:r>
                        <a:rPr lang="en-CA" dirty="0"/>
                        <a:t>2018</a:t>
                      </a:r>
                    </a:p>
                  </a:txBody>
                  <a:tcPr/>
                </a:tc>
                <a:tc>
                  <a:txBody>
                    <a:bodyPr/>
                    <a:lstStyle/>
                    <a:p>
                      <a:r>
                        <a:rPr lang="en-CA" b="1" dirty="0">
                          <a:solidFill>
                            <a:srgbClr val="FF0000"/>
                          </a:solidFill>
                        </a:rPr>
                        <a:t>163,000</a:t>
                      </a:r>
                    </a:p>
                  </a:txBody>
                  <a:tcPr/>
                </a:tc>
                <a:extLst>
                  <a:ext uri="{0D108BD9-81ED-4DB2-BD59-A6C34878D82A}">
                    <a16:rowId xmlns:a16="http://schemas.microsoft.com/office/drawing/2014/main" val="876967133"/>
                  </a:ext>
                </a:extLst>
              </a:tr>
              <a:tr h="370840">
                <a:tc>
                  <a:txBody>
                    <a:bodyPr/>
                    <a:lstStyle/>
                    <a:p>
                      <a:r>
                        <a:rPr lang="en-CA" dirty="0"/>
                        <a:t>2019</a:t>
                      </a:r>
                    </a:p>
                  </a:txBody>
                  <a:tcPr/>
                </a:tc>
                <a:tc>
                  <a:txBody>
                    <a:bodyPr/>
                    <a:lstStyle/>
                    <a:p>
                      <a:r>
                        <a:rPr lang="en-CA" b="1" dirty="0">
                          <a:solidFill>
                            <a:srgbClr val="FF0000"/>
                          </a:solidFill>
                        </a:rPr>
                        <a:t>163,000</a:t>
                      </a:r>
                    </a:p>
                  </a:txBody>
                  <a:tcPr/>
                </a:tc>
                <a:extLst>
                  <a:ext uri="{0D108BD9-81ED-4DB2-BD59-A6C34878D82A}">
                    <a16:rowId xmlns:a16="http://schemas.microsoft.com/office/drawing/2014/main" val="2341873608"/>
                  </a:ext>
                </a:extLst>
              </a:tr>
            </a:tbl>
          </a:graphicData>
        </a:graphic>
      </p:graphicFrame>
      <p:sp>
        <p:nvSpPr>
          <p:cNvPr id="5" name="TextBox 4">
            <a:extLst>
              <a:ext uri="{FF2B5EF4-FFF2-40B4-BE49-F238E27FC236}">
                <a16:creationId xmlns:a16="http://schemas.microsoft.com/office/drawing/2014/main" id="{93FD31D0-0734-4359-BDB2-60117C6816D8}"/>
              </a:ext>
            </a:extLst>
          </p:cNvPr>
          <p:cNvSpPr txBox="1"/>
          <p:nvPr/>
        </p:nvSpPr>
        <p:spPr>
          <a:xfrm rot="20030611">
            <a:off x="1145894" y="4016415"/>
            <a:ext cx="3692324" cy="646331"/>
          </a:xfrm>
          <a:prstGeom prst="rect">
            <a:avLst/>
          </a:prstGeom>
          <a:noFill/>
        </p:spPr>
        <p:txBody>
          <a:bodyPr wrap="square" rtlCol="0">
            <a:spAutoFit/>
          </a:bodyPr>
          <a:lstStyle/>
          <a:p>
            <a:r>
              <a:rPr lang="en-CA" sz="3600" i="1" dirty="0"/>
              <a:t>Ford gets elected</a:t>
            </a:r>
          </a:p>
        </p:txBody>
      </p:sp>
      <p:cxnSp>
        <p:nvCxnSpPr>
          <p:cNvPr id="7" name="Straight Arrow Connector 6">
            <a:extLst>
              <a:ext uri="{FF2B5EF4-FFF2-40B4-BE49-F238E27FC236}">
                <a16:creationId xmlns:a16="http://schemas.microsoft.com/office/drawing/2014/main" id="{E6F271A2-8181-4A5D-A0C3-0853AD7D62EB}"/>
              </a:ext>
            </a:extLst>
          </p:cNvPr>
          <p:cNvCxnSpPr>
            <a:stCxn id="5" idx="2"/>
          </p:cNvCxnSpPr>
          <p:nvPr/>
        </p:nvCxnSpPr>
        <p:spPr>
          <a:xfrm>
            <a:off x="3134515" y="4629652"/>
            <a:ext cx="2155115" cy="3745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EFCC469-472E-4BA8-ACDF-BD50E293ED73}"/>
              </a:ext>
            </a:extLst>
          </p:cNvPr>
          <p:cNvSpPr txBox="1"/>
          <p:nvPr/>
        </p:nvSpPr>
        <p:spPr>
          <a:xfrm>
            <a:off x="5113117" y="1207423"/>
            <a:ext cx="6105644" cy="646331"/>
          </a:xfrm>
          <a:prstGeom prst="rect">
            <a:avLst/>
          </a:prstGeom>
          <a:noFill/>
        </p:spPr>
        <p:txBody>
          <a:bodyPr wrap="square">
            <a:spAutoFit/>
          </a:bodyPr>
          <a:lstStyle/>
          <a:p>
            <a:r>
              <a:rPr lang="en-CA" dirty="0"/>
              <a:t>Canada.ca/</a:t>
            </a:r>
            <a:r>
              <a:rPr lang="en-CA" dirty="0" err="1"/>
              <a:t>ghg</a:t>
            </a:r>
            <a:r>
              <a:rPr lang="en-CA" dirty="0"/>
              <a:t>-inventory National Inventory Report – 2021 Edition Part 3</a:t>
            </a:r>
          </a:p>
        </p:txBody>
      </p:sp>
    </p:spTree>
    <p:extLst>
      <p:ext uri="{BB962C8B-B14F-4D97-AF65-F5344CB8AC3E}">
        <p14:creationId xmlns:p14="http://schemas.microsoft.com/office/powerpoint/2010/main" val="3966618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87A-495B-4CF9-AD0B-26FF637A0C02}"/>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Ford’s “made in Ontario” plan</a:t>
            </a:r>
          </a:p>
        </p:txBody>
      </p:sp>
      <p:sp>
        <p:nvSpPr>
          <p:cNvPr id="3" name="Content Placeholder 2">
            <a:extLst>
              <a:ext uri="{FF2B5EF4-FFF2-40B4-BE49-F238E27FC236}">
                <a16:creationId xmlns:a16="http://schemas.microsoft.com/office/drawing/2014/main" id="{4B0B420F-A349-454F-8A9D-4A7635C5899D}"/>
              </a:ext>
            </a:extLst>
          </p:cNvPr>
          <p:cNvSpPr>
            <a:spLocks noGrp="1"/>
          </p:cNvSpPr>
          <p:nvPr>
            <p:ph sz="half" idx="1"/>
          </p:nvPr>
        </p:nvSpPr>
        <p:spPr/>
        <p:txBody>
          <a:bodyPr>
            <a:normAutofit/>
          </a:bodyPr>
          <a:lstStyle/>
          <a:p>
            <a:r>
              <a:rPr lang="en-CA" sz="2800" dirty="0"/>
              <a:t>Reduce Ontario GHG emissions by 30% by 2030 over 2005</a:t>
            </a:r>
          </a:p>
          <a:p>
            <a:endParaRPr lang="en-CA" sz="2800" dirty="0"/>
          </a:p>
        </p:txBody>
      </p:sp>
      <p:pic>
        <p:nvPicPr>
          <p:cNvPr id="5" name="Content Placeholder 4">
            <a:extLst>
              <a:ext uri="{FF2B5EF4-FFF2-40B4-BE49-F238E27FC236}">
                <a16:creationId xmlns:a16="http://schemas.microsoft.com/office/drawing/2014/main" id="{B86A453E-15E8-4D83-B1EE-CC0BF3DA02C2}"/>
              </a:ext>
            </a:extLst>
          </p:cNvPr>
          <p:cNvPicPr>
            <a:picLocks noGrp="1" noChangeAspect="1"/>
          </p:cNvPicPr>
          <p:nvPr>
            <p:ph sz="half" idx="2"/>
          </p:nvPr>
        </p:nvPicPr>
        <p:blipFill>
          <a:blip r:embed="rId3"/>
          <a:stretch>
            <a:fillRect/>
          </a:stretch>
        </p:blipFill>
        <p:spPr>
          <a:xfrm>
            <a:off x="6413500" y="2706060"/>
            <a:ext cx="4645025" cy="2065005"/>
          </a:xfrm>
          <a:prstGeom prst="rect">
            <a:avLst/>
          </a:prstGeom>
        </p:spPr>
      </p:pic>
    </p:spTree>
    <p:extLst>
      <p:ext uri="{BB962C8B-B14F-4D97-AF65-F5344CB8AC3E}">
        <p14:creationId xmlns:p14="http://schemas.microsoft.com/office/powerpoint/2010/main" val="1619169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F56FBB8-1E0A-442E-A3FA-8982247AA4FB}"/>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Ford’s dilemma: a climate plan without climate action</a:t>
            </a:r>
          </a:p>
        </p:txBody>
      </p:sp>
      <p:sp>
        <p:nvSpPr>
          <p:cNvPr id="11" name="Content Placeholder 10">
            <a:extLst>
              <a:ext uri="{FF2B5EF4-FFF2-40B4-BE49-F238E27FC236}">
                <a16:creationId xmlns:a16="http://schemas.microsoft.com/office/drawing/2014/main" id="{4E1917DC-00BD-4E6B-BF3E-E516C852587E}"/>
              </a:ext>
            </a:extLst>
          </p:cNvPr>
          <p:cNvSpPr>
            <a:spLocks noGrp="1"/>
          </p:cNvSpPr>
          <p:nvPr>
            <p:ph sz="half" idx="1"/>
          </p:nvPr>
        </p:nvSpPr>
        <p:spPr>
          <a:xfrm>
            <a:off x="1447331" y="2010878"/>
            <a:ext cx="4645152" cy="4042233"/>
          </a:xfrm>
        </p:spPr>
        <p:txBody>
          <a:bodyPr/>
          <a:lstStyle/>
          <a:p>
            <a:r>
              <a:rPr lang="en-CA" sz="2000" dirty="0"/>
              <a:t>Already decided </a:t>
            </a:r>
          </a:p>
          <a:p>
            <a:pPr>
              <a:buClr>
                <a:srgbClr val="FF0000"/>
              </a:buClr>
              <a:buFont typeface="Wingdings" panose="05000000000000000000" pitchFamily="2" charset="2"/>
              <a:buChar char="Ø"/>
            </a:pPr>
            <a:r>
              <a:rPr lang="en-CA" sz="2000" dirty="0"/>
              <a:t> </a:t>
            </a:r>
            <a:r>
              <a:rPr lang="en-CA" sz="2400" dirty="0"/>
              <a:t>That green, renewable energy was </a:t>
            </a:r>
            <a:r>
              <a:rPr lang="en-CA" sz="2400" b="1" dirty="0"/>
              <a:t>not</a:t>
            </a:r>
            <a:r>
              <a:rPr lang="en-CA" sz="2400" dirty="0"/>
              <a:t> part of the equation</a:t>
            </a:r>
          </a:p>
          <a:p>
            <a:pPr>
              <a:buFont typeface="Wingdings" panose="05000000000000000000" pitchFamily="2" charset="2"/>
              <a:buChar char="Ø"/>
            </a:pPr>
            <a:r>
              <a:rPr lang="en-CA" sz="2400" dirty="0"/>
              <a:t>To fight the federal carbon pricing system in the courts and through an expensive PR campaign</a:t>
            </a:r>
          </a:p>
          <a:p>
            <a:pPr>
              <a:buFont typeface="Wingdings" panose="05000000000000000000" pitchFamily="2" charset="2"/>
              <a:buChar char="Ø"/>
            </a:pPr>
            <a:r>
              <a:rPr lang="en-CA" sz="2400" dirty="0"/>
              <a:t>To cut subsidies for initiatives such as zero emission vehicles</a:t>
            </a:r>
          </a:p>
        </p:txBody>
      </p:sp>
      <p:pic>
        <p:nvPicPr>
          <p:cNvPr id="1026" name="Picture 2" descr="See the source image">
            <a:extLst>
              <a:ext uri="{FF2B5EF4-FFF2-40B4-BE49-F238E27FC236}">
                <a16:creationId xmlns:a16="http://schemas.microsoft.com/office/drawing/2014/main" id="{1D63E7D0-BD55-4712-89C9-FBC33BF07F8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413500" y="2188920"/>
            <a:ext cx="4645025" cy="30992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286D3AF-1E2D-4B23-A977-83EAEE145A68}"/>
              </a:ext>
            </a:extLst>
          </p:cNvPr>
          <p:cNvPicPr>
            <a:picLocks noChangeAspect="1"/>
          </p:cNvPicPr>
          <p:nvPr/>
        </p:nvPicPr>
        <p:blipFill>
          <a:blip r:embed="rId4"/>
          <a:stretch>
            <a:fillRect/>
          </a:stretch>
        </p:blipFill>
        <p:spPr>
          <a:xfrm>
            <a:off x="7648779" y="2188920"/>
            <a:ext cx="2111946" cy="1444315"/>
          </a:xfrm>
          <a:prstGeom prst="rect">
            <a:avLst/>
          </a:prstGeom>
        </p:spPr>
      </p:pic>
    </p:spTree>
    <p:extLst>
      <p:ext uri="{BB962C8B-B14F-4D97-AF65-F5344CB8AC3E}">
        <p14:creationId xmlns:p14="http://schemas.microsoft.com/office/powerpoint/2010/main" val="1214908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04DBB6-D975-4029-AD66-1880614F6A5B}"/>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Ford’s plan: eight prong ‘Non-action’ program</a:t>
            </a:r>
          </a:p>
        </p:txBody>
      </p:sp>
      <p:sp>
        <p:nvSpPr>
          <p:cNvPr id="8" name="Content Placeholder 7">
            <a:extLst>
              <a:ext uri="{FF2B5EF4-FFF2-40B4-BE49-F238E27FC236}">
                <a16:creationId xmlns:a16="http://schemas.microsoft.com/office/drawing/2014/main" id="{26C0BDC2-A160-42C9-9368-928B81894626}"/>
              </a:ext>
            </a:extLst>
          </p:cNvPr>
          <p:cNvSpPr>
            <a:spLocks noGrp="1"/>
          </p:cNvSpPr>
          <p:nvPr>
            <p:ph sz="half" idx="1"/>
          </p:nvPr>
        </p:nvSpPr>
        <p:spPr/>
        <p:txBody>
          <a:bodyPr>
            <a:normAutofit fontScale="92500" lnSpcReduction="20000"/>
          </a:bodyPr>
          <a:lstStyle/>
          <a:p>
            <a:pPr marL="457200" indent="-457200">
              <a:buFont typeface="+mj-lt"/>
              <a:buAutoNum type="arabicPeriod"/>
            </a:pPr>
            <a:r>
              <a:rPr lang="en-CA" dirty="0"/>
              <a:t>Low carbon vehicles</a:t>
            </a:r>
          </a:p>
          <a:p>
            <a:pPr marL="457200" indent="-457200">
              <a:buFont typeface="+mj-lt"/>
              <a:buAutoNum type="arabicPeriod"/>
            </a:pPr>
            <a:r>
              <a:rPr lang="en-CA" dirty="0"/>
              <a:t> Emission performance standards</a:t>
            </a:r>
          </a:p>
          <a:p>
            <a:pPr marL="457200" indent="-457200">
              <a:buFont typeface="+mj-lt"/>
              <a:buAutoNum type="arabicPeriod"/>
            </a:pPr>
            <a:r>
              <a:rPr lang="en-CA" dirty="0"/>
              <a:t> Clean Fuels</a:t>
            </a:r>
          </a:p>
          <a:p>
            <a:pPr marL="457200" indent="-457200">
              <a:buFont typeface="+mj-lt"/>
              <a:buAutoNum type="arabicPeriod"/>
            </a:pPr>
            <a:r>
              <a:rPr lang="en-CA" dirty="0"/>
              <a:t> Federal clean fuel standard</a:t>
            </a:r>
          </a:p>
          <a:p>
            <a:pPr marL="457200" indent="-457200">
              <a:buFont typeface="+mj-lt"/>
              <a:buAutoNum type="arabicPeriod"/>
            </a:pPr>
            <a:r>
              <a:rPr lang="en-CA" dirty="0"/>
              <a:t>Natural gas conservation</a:t>
            </a:r>
          </a:p>
          <a:p>
            <a:pPr marL="457200" indent="-457200">
              <a:buFont typeface="+mj-lt"/>
              <a:buAutoNum type="arabicPeriod"/>
            </a:pPr>
            <a:r>
              <a:rPr lang="en-CA" dirty="0"/>
              <a:t>Emission reduction fund</a:t>
            </a:r>
          </a:p>
          <a:p>
            <a:pPr marL="457200" indent="-457200">
              <a:buFont typeface="+mj-lt"/>
              <a:buAutoNum type="arabicPeriod"/>
            </a:pPr>
            <a:r>
              <a:rPr lang="en-CA" dirty="0"/>
              <a:t>Other policies</a:t>
            </a:r>
          </a:p>
          <a:p>
            <a:pPr marL="457200" indent="-457200">
              <a:buFont typeface="+mj-lt"/>
              <a:buAutoNum type="arabicPeriod"/>
            </a:pPr>
            <a:r>
              <a:rPr lang="en-CA" dirty="0"/>
              <a:t>Innovation</a:t>
            </a:r>
          </a:p>
          <a:p>
            <a:pPr marL="457200" indent="-457200">
              <a:buFont typeface="+mj-lt"/>
              <a:buAutoNum type="arabicPeriod"/>
            </a:pPr>
            <a:endParaRPr lang="en-CA" dirty="0"/>
          </a:p>
          <a:p>
            <a:endParaRPr lang="en-CA" dirty="0"/>
          </a:p>
        </p:txBody>
      </p:sp>
      <p:pic>
        <p:nvPicPr>
          <p:cNvPr id="5" name="Content Placeholder 4">
            <a:extLst>
              <a:ext uri="{FF2B5EF4-FFF2-40B4-BE49-F238E27FC236}">
                <a16:creationId xmlns:a16="http://schemas.microsoft.com/office/drawing/2014/main" id="{96B2F6AC-79E5-4D34-ACE3-1D40CB0E3E94}"/>
              </a:ext>
            </a:extLst>
          </p:cNvPr>
          <p:cNvPicPr>
            <a:picLocks noGrp="1" noChangeAspect="1"/>
          </p:cNvPicPr>
          <p:nvPr>
            <p:ph sz="half" idx="2"/>
          </p:nvPr>
        </p:nvPicPr>
        <p:blipFill>
          <a:blip r:embed="rId3"/>
          <a:stretch>
            <a:fillRect/>
          </a:stretch>
        </p:blipFill>
        <p:spPr>
          <a:xfrm>
            <a:off x="6413500" y="2706060"/>
            <a:ext cx="4645025" cy="2065005"/>
          </a:xfrm>
          <a:prstGeom prst="rect">
            <a:avLst/>
          </a:prstGeom>
        </p:spPr>
      </p:pic>
    </p:spTree>
    <p:extLst>
      <p:ext uri="{BB962C8B-B14F-4D97-AF65-F5344CB8AC3E}">
        <p14:creationId xmlns:p14="http://schemas.microsoft.com/office/powerpoint/2010/main" val="3652051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0F1D8D-FC55-41B7-A1FB-128DEB550DB9}"/>
              </a:ext>
            </a:extLst>
          </p:cNvPr>
          <p:cNvPicPr>
            <a:picLocks noGrp="1" noChangeAspect="1"/>
          </p:cNvPicPr>
          <p:nvPr>
            <p:ph idx="4294967295"/>
          </p:nvPr>
        </p:nvPicPr>
        <p:blipFill rotWithShape="1">
          <a:blip r:embed="rId3"/>
          <a:srcRect l="9789" t="23421" r="8701" b="32177"/>
          <a:stretch/>
        </p:blipFill>
        <p:spPr>
          <a:xfrm>
            <a:off x="0" y="969963"/>
            <a:ext cx="11001375" cy="4918075"/>
          </a:xfrm>
          <a:prstGeom prst="rect">
            <a:avLst/>
          </a:prstGeom>
        </p:spPr>
      </p:pic>
      <p:sp>
        <p:nvSpPr>
          <p:cNvPr id="3" name="TextBox 2">
            <a:extLst>
              <a:ext uri="{FF2B5EF4-FFF2-40B4-BE49-F238E27FC236}">
                <a16:creationId xmlns:a16="http://schemas.microsoft.com/office/drawing/2014/main" id="{98DC741B-78FD-4915-88F1-3B4C8F91DF4A}"/>
              </a:ext>
            </a:extLst>
          </p:cNvPr>
          <p:cNvSpPr txBox="1"/>
          <p:nvPr/>
        </p:nvSpPr>
        <p:spPr>
          <a:xfrm>
            <a:off x="1481559" y="439838"/>
            <a:ext cx="8692588" cy="523220"/>
          </a:xfrm>
          <a:prstGeom prst="rect">
            <a:avLst/>
          </a:prstGeom>
          <a:noFill/>
        </p:spPr>
        <p:txBody>
          <a:bodyPr wrap="square" rtlCol="0">
            <a:spAutoFit/>
          </a:bodyPr>
          <a:lstStyle/>
          <a:p>
            <a:r>
              <a:rPr lang="en-CA" sz="2800" dirty="0">
                <a:latin typeface="Calibri" panose="020F0502020204030204" pitchFamily="34" charset="0"/>
                <a:cs typeface="Calibri" panose="020F0502020204030204" pitchFamily="34" charset="0"/>
              </a:rPr>
              <a:t>Ford’s plan to reduce emissions by 30% by 2030 over 2005</a:t>
            </a:r>
          </a:p>
        </p:txBody>
      </p:sp>
      <p:sp>
        <p:nvSpPr>
          <p:cNvPr id="5" name="TextBox 4">
            <a:extLst>
              <a:ext uri="{FF2B5EF4-FFF2-40B4-BE49-F238E27FC236}">
                <a16:creationId xmlns:a16="http://schemas.microsoft.com/office/drawing/2014/main" id="{1CDBC615-8727-4511-8B41-143EABDDA462}"/>
              </a:ext>
            </a:extLst>
          </p:cNvPr>
          <p:cNvSpPr txBox="1"/>
          <p:nvPr/>
        </p:nvSpPr>
        <p:spPr>
          <a:xfrm>
            <a:off x="8576841" y="3671805"/>
            <a:ext cx="2118167" cy="1077218"/>
          </a:xfrm>
          <a:prstGeom prst="rect">
            <a:avLst/>
          </a:prstGeom>
          <a:noFill/>
        </p:spPr>
        <p:txBody>
          <a:bodyPr wrap="square" rtlCol="0">
            <a:spAutoFit/>
          </a:bodyPr>
          <a:lstStyle/>
          <a:p>
            <a:r>
              <a:rPr lang="en-CA" sz="3200" dirty="0">
                <a:solidFill>
                  <a:srgbClr val="0070C0"/>
                </a:solidFill>
              </a:rPr>
              <a:t>At 30% reduction</a:t>
            </a:r>
          </a:p>
        </p:txBody>
      </p:sp>
      <p:cxnSp>
        <p:nvCxnSpPr>
          <p:cNvPr id="7" name="Straight Arrow Connector 6">
            <a:extLst>
              <a:ext uri="{FF2B5EF4-FFF2-40B4-BE49-F238E27FC236}">
                <a16:creationId xmlns:a16="http://schemas.microsoft.com/office/drawing/2014/main" id="{FC5B0EB3-58E1-4A9B-980A-D79469D7CCF0}"/>
              </a:ext>
            </a:extLst>
          </p:cNvPr>
          <p:cNvCxnSpPr>
            <a:stCxn id="5" idx="0"/>
          </p:cNvCxnSpPr>
          <p:nvPr/>
        </p:nvCxnSpPr>
        <p:spPr>
          <a:xfrm flipV="1">
            <a:off x="9635925" y="3333509"/>
            <a:ext cx="422475" cy="3382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E8AA16-6F8E-4366-876C-58BAE498D3E6}"/>
              </a:ext>
            </a:extLst>
          </p:cNvPr>
          <p:cNvSpPr txBox="1"/>
          <p:nvPr/>
        </p:nvSpPr>
        <p:spPr>
          <a:xfrm>
            <a:off x="8391646" y="1215342"/>
            <a:ext cx="2488556" cy="369332"/>
          </a:xfrm>
          <a:prstGeom prst="rect">
            <a:avLst/>
          </a:prstGeom>
          <a:noFill/>
        </p:spPr>
        <p:txBody>
          <a:bodyPr wrap="square" rtlCol="0">
            <a:spAutoFit/>
          </a:bodyPr>
          <a:lstStyle/>
          <a:p>
            <a:r>
              <a:rPr lang="en-CA" dirty="0">
                <a:solidFill>
                  <a:srgbClr val="0070C0"/>
                </a:solidFill>
              </a:rPr>
              <a:t>Business as usual</a:t>
            </a:r>
          </a:p>
        </p:txBody>
      </p:sp>
      <p:cxnSp>
        <p:nvCxnSpPr>
          <p:cNvPr id="10" name="Straight Arrow Connector 9">
            <a:extLst>
              <a:ext uri="{FF2B5EF4-FFF2-40B4-BE49-F238E27FC236}">
                <a16:creationId xmlns:a16="http://schemas.microsoft.com/office/drawing/2014/main" id="{5ABBF981-80ED-4AF2-9189-0368057513A9}"/>
              </a:ext>
            </a:extLst>
          </p:cNvPr>
          <p:cNvCxnSpPr/>
          <p:nvPr/>
        </p:nvCxnSpPr>
        <p:spPr>
          <a:xfrm>
            <a:off x="9502815" y="1584674"/>
            <a:ext cx="671332" cy="6145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916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0DAF7E7-F52F-4DBE-93F9-65FEE79D176B}"/>
              </a:ext>
            </a:extLst>
          </p:cNvPr>
          <p:cNvGraphicFramePr>
            <a:graphicFrameLocks noGrp="1"/>
          </p:cNvGraphicFramePr>
          <p:nvPr>
            <p:ph idx="4294967295"/>
            <p:extLst>
              <p:ext uri="{D42A27DB-BD31-4B8C-83A1-F6EECF244321}">
                <p14:modId xmlns:p14="http://schemas.microsoft.com/office/powerpoint/2010/main" val="1584445146"/>
              </p:ext>
            </p:extLst>
          </p:nvPr>
        </p:nvGraphicFramePr>
        <p:xfrm>
          <a:off x="1354138" y="0"/>
          <a:ext cx="10837862" cy="54657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7A7DD0D-F315-4282-9B75-E1C59441491C}"/>
              </a:ext>
            </a:extLst>
          </p:cNvPr>
          <p:cNvSpPr txBox="1"/>
          <p:nvPr/>
        </p:nvSpPr>
        <p:spPr>
          <a:xfrm>
            <a:off x="4004841" y="4780344"/>
            <a:ext cx="2384384" cy="369332"/>
          </a:xfrm>
          <a:prstGeom prst="rect">
            <a:avLst/>
          </a:prstGeom>
          <a:noFill/>
        </p:spPr>
        <p:txBody>
          <a:bodyPr wrap="square" rtlCol="0">
            <a:spAutoFit/>
          </a:bodyPr>
          <a:lstStyle/>
          <a:p>
            <a:r>
              <a:rPr lang="en-CA" dirty="0"/>
              <a:t>Low carbon vehicles</a:t>
            </a:r>
          </a:p>
        </p:txBody>
      </p:sp>
      <p:cxnSp>
        <p:nvCxnSpPr>
          <p:cNvPr id="9" name="Straight Arrow Connector 8">
            <a:extLst>
              <a:ext uri="{FF2B5EF4-FFF2-40B4-BE49-F238E27FC236}">
                <a16:creationId xmlns:a16="http://schemas.microsoft.com/office/drawing/2014/main" id="{3CF91456-0998-4B96-9DD8-B3DA2CD25EC0}"/>
              </a:ext>
            </a:extLst>
          </p:cNvPr>
          <p:cNvCxnSpPr/>
          <p:nvPr/>
        </p:nvCxnSpPr>
        <p:spPr>
          <a:xfrm flipH="1">
            <a:off x="3732834" y="4953436"/>
            <a:ext cx="381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356722-5A8E-4E14-8412-F02DA97FA9BB}"/>
              </a:ext>
            </a:extLst>
          </p:cNvPr>
          <p:cNvSpPr txBox="1"/>
          <p:nvPr/>
        </p:nvSpPr>
        <p:spPr>
          <a:xfrm>
            <a:off x="3970116" y="2430684"/>
            <a:ext cx="2766350" cy="369332"/>
          </a:xfrm>
          <a:prstGeom prst="rect">
            <a:avLst/>
          </a:prstGeom>
          <a:noFill/>
        </p:spPr>
        <p:txBody>
          <a:bodyPr wrap="square" rtlCol="0">
            <a:spAutoFit/>
          </a:bodyPr>
          <a:lstStyle/>
          <a:p>
            <a:r>
              <a:rPr lang="en-CA" dirty="0"/>
              <a:t>Natural gas conservation</a:t>
            </a:r>
          </a:p>
        </p:txBody>
      </p:sp>
      <p:cxnSp>
        <p:nvCxnSpPr>
          <p:cNvPr id="12" name="Straight Arrow Connector 11">
            <a:extLst>
              <a:ext uri="{FF2B5EF4-FFF2-40B4-BE49-F238E27FC236}">
                <a16:creationId xmlns:a16="http://schemas.microsoft.com/office/drawing/2014/main" id="{791EDADC-E92F-4E71-A71E-6769ED943554}"/>
              </a:ext>
            </a:extLst>
          </p:cNvPr>
          <p:cNvCxnSpPr/>
          <p:nvPr/>
        </p:nvCxnSpPr>
        <p:spPr>
          <a:xfrm flipH="1">
            <a:off x="3738623" y="2615350"/>
            <a:ext cx="381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68F6FC-1E3A-475E-84D1-2DF5047B8846}"/>
              </a:ext>
            </a:extLst>
          </p:cNvPr>
          <p:cNvSpPr txBox="1"/>
          <p:nvPr/>
        </p:nvSpPr>
        <p:spPr>
          <a:xfrm>
            <a:off x="3987478" y="1609940"/>
            <a:ext cx="2419109" cy="369332"/>
          </a:xfrm>
          <a:prstGeom prst="rect">
            <a:avLst/>
          </a:prstGeom>
          <a:noFill/>
        </p:spPr>
        <p:txBody>
          <a:bodyPr wrap="square" rtlCol="0">
            <a:spAutoFit/>
          </a:bodyPr>
          <a:lstStyle/>
          <a:p>
            <a:r>
              <a:rPr lang="en-CA" dirty="0"/>
              <a:t> Other policies</a:t>
            </a:r>
          </a:p>
        </p:txBody>
      </p:sp>
      <p:cxnSp>
        <p:nvCxnSpPr>
          <p:cNvPr id="15" name="Straight Arrow Connector 14">
            <a:extLst>
              <a:ext uri="{FF2B5EF4-FFF2-40B4-BE49-F238E27FC236}">
                <a16:creationId xmlns:a16="http://schemas.microsoft.com/office/drawing/2014/main" id="{810FA59E-0C3D-4954-9513-B2DA226189BE}"/>
              </a:ext>
            </a:extLst>
          </p:cNvPr>
          <p:cNvCxnSpPr/>
          <p:nvPr/>
        </p:nvCxnSpPr>
        <p:spPr>
          <a:xfrm flipH="1">
            <a:off x="3738622" y="1794606"/>
            <a:ext cx="381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746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B7EB-B469-44F4-B6F7-2D1DC188E719}"/>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Example 1: Low carbon  Vehicles</a:t>
            </a:r>
          </a:p>
        </p:txBody>
      </p:sp>
      <p:sp>
        <p:nvSpPr>
          <p:cNvPr id="3" name="Content Placeholder 2">
            <a:extLst>
              <a:ext uri="{FF2B5EF4-FFF2-40B4-BE49-F238E27FC236}">
                <a16:creationId xmlns:a16="http://schemas.microsoft.com/office/drawing/2014/main" id="{375511EC-AE78-4E25-96D2-8252F5471B36}"/>
              </a:ext>
            </a:extLst>
          </p:cNvPr>
          <p:cNvSpPr>
            <a:spLocks noGrp="1"/>
          </p:cNvSpPr>
          <p:nvPr>
            <p:ph idx="1"/>
          </p:nvPr>
        </p:nvSpPr>
        <p:spPr/>
        <p:txBody>
          <a:bodyPr>
            <a:normAutofit/>
          </a:bodyPr>
          <a:lstStyle/>
          <a:p>
            <a:r>
              <a:rPr lang="en-CA" sz="2800" dirty="0">
                <a:effectLst/>
                <a:latin typeface="Helvetica Neue"/>
                <a:ea typeface="Times New Roman" panose="02020603050405020304" pitchFamily="18" charset="0"/>
              </a:rPr>
              <a:t>Almost 15% of emission reductions to come from the shift to electric vehicles. </a:t>
            </a:r>
          </a:p>
          <a:p>
            <a:r>
              <a:rPr lang="en-CA" sz="2800" dirty="0">
                <a:effectLst/>
                <a:latin typeface="Helvetica Neue"/>
                <a:ea typeface="Times New Roman" panose="02020603050405020304" pitchFamily="18" charset="0"/>
              </a:rPr>
              <a:t>2.6 MT reduction</a:t>
            </a:r>
          </a:p>
          <a:p>
            <a:r>
              <a:rPr lang="en-CA" sz="2800" dirty="0">
                <a:latin typeface="Helvetica Neue"/>
                <a:ea typeface="Times New Roman" panose="02020603050405020304" pitchFamily="18" charset="0"/>
              </a:rPr>
              <a:t>B</a:t>
            </a:r>
            <a:r>
              <a:rPr lang="en-CA" sz="2800" dirty="0">
                <a:effectLst/>
                <a:latin typeface="Helvetica Neue"/>
                <a:ea typeface="Times New Roman" panose="02020603050405020304" pitchFamily="18" charset="0"/>
              </a:rPr>
              <a:t>y 2030 there would be 1.3 million electric cars.  </a:t>
            </a:r>
          </a:p>
          <a:p>
            <a:r>
              <a:rPr lang="en-CA" sz="2800" dirty="0">
                <a:latin typeface="Helvetica Neue"/>
                <a:ea typeface="Times New Roman" panose="02020603050405020304" pitchFamily="18" charset="0"/>
              </a:rPr>
              <a:t>M</a:t>
            </a:r>
            <a:r>
              <a:rPr lang="en-CA" sz="2800" dirty="0">
                <a:effectLst/>
                <a:latin typeface="Helvetica Neue"/>
                <a:ea typeface="Times New Roman" panose="02020603050405020304" pitchFamily="18" charset="0"/>
              </a:rPr>
              <a:t>ore than a </a:t>
            </a:r>
            <a:r>
              <a:rPr lang="en-CA" sz="2800" b="1" dirty="0">
                <a:effectLst/>
                <a:latin typeface="Helvetica Neue"/>
                <a:ea typeface="Times New Roman" panose="02020603050405020304" pitchFamily="18" charset="0"/>
              </a:rPr>
              <a:t>3000%</a:t>
            </a:r>
            <a:r>
              <a:rPr lang="en-CA" sz="2800" dirty="0">
                <a:effectLst/>
                <a:latin typeface="Helvetica Neue"/>
                <a:ea typeface="Times New Roman" panose="02020603050405020304" pitchFamily="18" charset="0"/>
              </a:rPr>
              <a:t> increase over the number in 2019.</a:t>
            </a:r>
          </a:p>
        </p:txBody>
      </p:sp>
    </p:spTree>
    <p:extLst>
      <p:ext uri="{BB962C8B-B14F-4D97-AF65-F5344CB8AC3E}">
        <p14:creationId xmlns:p14="http://schemas.microsoft.com/office/powerpoint/2010/main" val="3357353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8E20FAA-E9B3-4C8A-9563-ACF21C623220}"/>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Oops!  we miscalculated</a:t>
            </a:r>
          </a:p>
        </p:txBody>
      </p:sp>
      <p:sp>
        <p:nvSpPr>
          <p:cNvPr id="3" name="Content Placeholder 2">
            <a:extLst>
              <a:ext uri="{FF2B5EF4-FFF2-40B4-BE49-F238E27FC236}">
                <a16:creationId xmlns:a16="http://schemas.microsoft.com/office/drawing/2014/main" id="{03B4DEFA-2707-4269-B653-0E795DA9A519}"/>
              </a:ext>
            </a:extLst>
          </p:cNvPr>
          <p:cNvSpPr>
            <a:spLocks noGrp="1"/>
          </p:cNvSpPr>
          <p:nvPr>
            <p:ph sz="half" idx="1"/>
          </p:nvPr>
        </p:nvSpPr>
        <p:spPr>
          <a:xfrm>
            <a:off x="386862" y="2010878"/>
            <a:ext cx="6002215" cy="3448595"/>
          </a:xfrm>
        </p:spPr>
        <p:txBody>
          <a:bodyPr>
            <a:normAutofit/>
          </a:bodyPr>
          <a:lstStyle/>
          <a:p>
            <a:r>
              <a:rPr lang="en-CA" dirty="0">
                <a:latin typeface="Helvetica Neue"/>
                <a:ea typeface="Times New Roman" panose="02020603050405020304" pitchFamily="18" charset="0"/>
              </a:rPr>
              <a:t>T</a:t>
            </a:r>
            <a:r>
              <a:rPr lang="en-CA" sz="2000" dirty="0">
                <a:effectLst/>
                <a:latin typeface="Helvetica Neue"/>
                <a:ea typeface="Times New Roman" panose="02020603050405020304" pitchFamily="18" charset="0"/>
              </a:rPr>
              <a:t>he government included the projected surge in electric vehicle sales that were anticipated on the basis of the subsidy program that Ford had already cancelled.</a:t>
            </a:r>
          </a:p>
          <a:p>
            <a:r>
              <a:rPr lang="en-CA" sz="2400" dirty="0">
                <a:effectLst/>
                <a:latin typeface="Helvetica Neue"/>
                <a:ea typeface="Times New Roman" panose="02020603050405020304" pitchFamily="18" charset="0"/>
              </a:rPr>
              <a:t>Ford cancelled the program then calculated emission reductions as if the program was still in place. </a:t>
            </a:r>
          </a:p>
          <a:p>
            <a:endParaRPr lang="en-CA" sz="2000" dirty="0">
              <a:effectLst/>
              <a:latin typeface="Calibri" panose="020F0502020204030204" pitchFamily="34" charset="0"/>
              <a:ea typeface="Times New Roman" panose="02020603050405020304" pitchFamily="18" charset="0"/>
            </a:endParaRPr>
          </a:p>
          <a:p>
            <a:endParaRPr lang="en-CA" dirty="0"/>
          </a:p>
        </p:txBody>
      </p:sp>
      <p:pic>
        <p:nvPicPr>
          <p:cNvPr id="14" name="Content Placeholder 11">
            <a:extLst>
              <a:ext uri="{FF2B5EF4-FFF2-40B4-BE49-F238E27FC236}">
                <a16:creationId xmlns:a16="http://schemas.microsoft.com/office/drawing/2014/main" id="{5D580D9B-24C9-450B-AA3F-63C460342940}"/>
              </a:ext>
            </a:extLst>
          </p:cNvPr>
          <p:cNvPicPr>
            <a:picLocks noGrp="1" noChangeAspect="1"/>
          </p:cNvPicPr>
          <p:nvPr>
            <p:ph sz="half" idx="2"/>
          </p:nvPr>
        </p:nvPicPr>
        <p:blipFill>
          <a:blip r:embed="rId3"/>
          <a:stretch>
            <a:fillRect/>
          </a:stretch>
        </p:blipFill>
        <p:spPr>
          <a:xfrm>
            <a:off x="7086315" y="2010878"/>
            <a:ext cx="4588933" cy="3441700"/>
          </a:xfrm>
          <a:prstGeom prst="rect">
            <a:avLst/>
          </a:prstGeom>
        </p:spPr>
      </p:pic>
    </p:spTree>
    <p:extLst>
      <p:ext uri="{BB962C8B-B14F-4D97-AF65-F5344CB8AC3E}">
        <p14:creationId xmlns:p14="http://schemas.microsoft.com/office/powerpoint/2010/main" val="1582524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94DF94-4109-42A8-B2AF-67B3643B7F7F}"/>
              </a:ext>
            </a:extLst>
          </p:cNvPr>
          <p:cNvSpPr>
            <a:spLocks noGrp="1"/>
          </p:cNvSpPr>
          <p:nvPr>
            <p:ph type="title"/>
          </p:nvPr>
        </p:nvSpPr>
        <p:spPr/>
        <p:txBody>
          <a:bodyPr/>
          <a:lstStyle/>
          <a:p>
            <a:r>
              <a:rPr lang="en-CA" dirty="0"/>
              <a:t>  </a:t>
            </a:r>
            <a:r>
              <a:rPr lang="en-CA" dirty="0">
                <a:latin typeface="Calibri" panose="020F0502020204030204" pitchFamily="34" charset="0"/>
                <a:cs typeface="Calibri" panose="020F0502020204030204" pitchFamily="34" charset="0"/>
              </a:rPr>
              <a:t>downward revision and again</a:t>
            </a:r>
          </a:p>
        </p:txBody>
      </p:sp>
      <p:sp>
        <p:nvSpPr>
          <p:cNvPr id="10" name="Content Placeholder 9">
            <a:extLst>
              <a:ext uri="{FF2B5EF4-FFF2-40B4-BE49-F238E27FC236}">
                <a16:creationId xmlns:a16="http://schemas.microsoft.com/office/drawing/2014/main" id="{20A95C1A-B276-47C4-B10F-3352D4611B4B}"/>
              </a:ext>
            </a:extLst>
          </p:cNvPr>
          <p:cNvSpPr>
            <a:spLocks noGrp="1"/>
          </p:cNvSpPr>
          <p:nvPr>
            <p:ph sz="half" idx="1"/>
          </p:nvPr>
        </p:nvSpPr>
        <p:spPr>
          <a:xfrm>
            <a:off x="526094" y="2010878"/>
            <a:ext cx="7014575" cy="3851303"/>
          </a:xfrm>
        </p:spPr>
        <p:txBody>
          <a:bodyPr>
            <a:noAutofit/>
          </a:bodyPr>
          <a:lstStyle/>
          <a:p>
            <a:r>
              <a:rPr lang="en-CA" sz="2400" dirty="0">
                <a:latin typeface="Gill Sans MT" panose="020B0502020104020203" pitchFamily="34" charset="0"/>
                <a:ea typeface="Times New Roman" panose="02020603050405020304" pitchFamily="18" charset="0"/>
              </a:rPr>
              <a:t>T</a:t>
            </a:r>
            <a:r>
              <a:rPr lang="en-CA" sz="2400" dirty="0">
                <a:effectLst/>
                <a:latin typeface="Gill Sans MT" panose="020B0502020104020203" pitchFamily="34" charset="0"/>
                <a:ea typeface="Times New Roman" panose="02020603050405020304" pitchFamily="18" charset="0"/>
              </a:rPr>
              <a:t>he government has admitted that instead of the projected 2.6 MT emission reduction in the Plan, electric vehicles would only account for 0.9 Mt reduction</a:t>
            </a:r>
            <a:r>
              <a:rPr lang="en-CA" sz="2400" dirty="0">
                <a:effectLst/>
                <a:latin typeface="Helvetica Neue"/>
                <a:ea typeface="Times New Roman" panose="02020603050405020304" pitchFamily="18" charset="0"/>
              </a:rPr>
              <a:t>.  </a:t>
            </a:r>
            <a:endParaRPr lang="en-CA" sz="2400" dirty="0"/>
          </a:p>
          <a:p>
            <a:r>
              <a:rPr lang="en-CA" sz="2400" dirty="0"/>
              <a:t>In a November 2021, report the Auditor General noted that the government had revised its projected emission reductions from electric vehicles beyond the ‘business as usual’ case down to zero.</a:t>
            </a:r>
          </a:p>
        </p:txBody>
      </p:sp>
      <p:sp>
        <p:nvSpPr>
          <p:cNvPr id="21" name="Content Placeholder 20">
            <a:extLst>
              <a:ext uri="{FF2B5EF4-FFF2-40B4-BE49-F238E27FC236}">
                <a16:creationId xmlns:a16="http://schemas.microsoft.com/office/drawing/2014/main" id="{C3E0F2AF-C7BB-4E13-8026-3B6E654F97FF}"/>
              </a:ext>
            </a:extLst>
          </p:cNvPr>
          <p:cNvSpPr>
            <a:spLocks noGrp="1"/>
          </p:cNvSpPr>
          <p:nvPr>
            <p:ph sz="half" idx="2"/>
          </p:nvPr>
        </p:nvSpPr>
        <p:spPr>
          <a:xfrm>
            <a:off x="8868427" y="2145757"/>
            <a:ext cx="3131506" cy="3448595"/>
          </a:xfrm>
        </p:spPr>
        <p:txBody>
          <a:bodyPr>
            <a:normAutofit/>
          </a:bodyPr>
          <a:lstStyle/>
          <a:p>
            <a:endParaRPr lang="en-CA" dirty="0"/>
          </a:p>
        </p:txBody>
      </p:sp>
      <p:sp>
        <p:nvSpPr>
          <p:cNvPr id="14" name="TextBox 13">
            <a:extLst>
              <a:ext uri="{FF2B5EF4-FFF2-40B4-BE49-F238E27FC236}">
                <a16:creationId xmlns:a16="http://schemas.microsoft.com/office/drawing/2014/main" id="{CDDE1CFE-3CD6-468D-823B-CC2E405C0423}"/>
              </a:ext>
            </a:extLst>
          </p:cNvPr>
          <p:cNvSpPr txBox="1"/>
          <p:nvPr/>
        </p:nvSpPr>
        <p:spPr>
          <a:xfrm>
            <a:off x="8218025" y="2916820"/>
            <a:ext cx="3230764" cy="2308324"/>
          </a:xfrm>
          <a:prstGeom prst="rect">
            <a:avLst/>
          </a:prstGeom>
          <a:noFill/>
        </p:spPr>
        <p:txBody>
          <a:bodyPr wrap="square" rtlCol="0">
            <a:spAutoFit/>
          </a:bodyPr>
          <a:lstStyle/>
          <a:p>
            <a:r>
              <a:rPr lang="en-CA" sz="4800" dirty="0"/>
              <a:t>2.6 MT</a:t>
            </a:r>
          </a:p>
          <a:p>
            <a:r>
              <a:rPr lang="en-CA" sz="4800" dirty="0"/>
              <a:t>0.9 MT</a:t>
            </a:r>
          </a:p>
          <a:p>
            <a:r>
              <a:rPr lang="en-CA" sz="4800" dirty="0"/>
              <a:t>0.0 MT</a:t>
            </a:r>
          </a:p>
        </p:txBody>
      </p:sp>
      <p:cxnSp>
        <p:nvCxnSpPr>
          <p:cNvPr id="16" name="Straight Connector 15">
            <a:extLst>
              <a:ext uri="{FF2B5EF4-FFF2-40B4-BE49-F238E27FC236}">
                <a16:creationId xmlns:a16="http://schemas.microsoft.com/office/drawing/2014/main" id="{A8129916-7101-4C36-A535-47790BCEA296}"/>
              </a:ext>
            </a:extLst>
          </p:cNvPr>
          <p:cNvCxnSpPr>
            <a:cxnSpLocks/>
          </p:cNvCxnSpPr>
          <p:nvPr/>
        </p:nvCxnSpPr>
        <p:spPr>
          <a:xfrm flipV="1">
            <a:off x="8091813" y="3058770"/>
            <a:ext cx="2246177" cy="67640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1662BA-E88B-4ACA-AB6C-A09151A96298}"/>
              </a:ext>
            </a:extLst>
          </p:cNvPr>
          <p:cNvCxnSpPr>
            <a:cxnSpLocks/>
          </p:cNvCxnSpPr>
          <p:nvPr/>
        </p:nvCxnSpPr>
        <p:spPr>
          <a:xfrm flipV="1">
            <a:off x="8218025" y="3822183"/>
            <a:ext cx="2246177" cy="67640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41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A031-BB48-4322-A4E7-D8209AEFCD06}"/>
              </a:ext>
            </a:extLst>
          </p:cNvPr>
          <p:cNvSpPr>
            <a:spLocks noGrp="1"/>
          </p:cNvSpPr>
          <p:nvPr>
            <p:ph type="title"/>
          </p:nvPr>
        </p:nvSpPr>
        <p:spPr/>
        <p:txBody>
          <a:bodyPr>
            <a:noAutofit/>
          </a:bodyPr>
          <a:lstStyle/>
          <a:p>
            <a:r>
              <a:rPr lang="en-CA"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reports and the evidence </a:t>
            </a:r>
            <a:r>
              <a:rPr lang="en-CA" dirty="0">
                <a:solidFill>
                  <a:srgbClr val="000000"/>
                </a:solidFill>
                <a:latin typeface="Calibri" panose="020F0502020204030204" pitchFamily="34" charset="0"/>
                <a:ea typeface="Times New Roman" panose="02020603050405020304" pitchFamily="18" charset="0"/>
                <a:cs typeface="Calibri" panose="020F0502020204030204" pitchFamily="34" charset="0"/>
              </a:rPr>
              <a:t>are </a:t>
            </a:r>
            <a:r>
              <a:rPr lang="en-CA"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piling up</a:t>
            </a:r>
            <a:br>
              <a:rPr lang="en-CA" dirty="0">
                <a:effectLst/>
                <a:latin typeface="Times New Roman" panose="02020603050405020304" pitchFamily="18" charset="0"/>
                <a:ea typeface="Times New Roman" panose="02020603050405020304" pitchFamily="18" charset="0"/>
              </a:rPr>
            </a:br>
            <a:endParaRPr lang="en-CA" dirty="0"/>
          </a:p>
        </p:txBody>
      </p:sp>
      <p:sp>
        <p:nvSpPr>
          <p:cNvPr id="3" name="Content Placeholder 2">
            <a:extLst>
              <a:ext uri="{FF2B5EF4-FFF2-40B4-BE49-F238E27FC236}">
                <a16:creationId xmlns:a16="http://schemas.microsoft.com/office/drawing/2014/main" id="{A11E483D-F1AD-4FA7-9276-0B4C6BCAB4F8}"/>
              </a:ext>
            </a:extLst>
          </p:cNvPr>
          <p:cNvSpPr>
            <a:spLocks noGrp="1"/>
          </p:cNvSpPr>
          <p:nvPr>
            <p:ph idx="1"/>
          </p:nvPr>
        </p:nvSpPr>
        <p:spPr/>
        <p:txBody>
          <a:bodyPr>
            <a:normAutofit/>
          </a:bodyPr>
          <a:lstStyle/>
          <a:p>
            <a:pPr marL="457200" lvl="1" indent="0">
              <a:buNone/>
            </a:pPr>
            <a:r>
              <a:rPr lang="en-CA" sz="1900" b="1" dirty="0"/>
              <a:t>The United Nations</a:t>
            </a:r>
          </a:p>
          <a:p>
            <a:pPr lvl="1"/>
            <a:r>
              <a:rPr lang="en-CA" sz="1900" dirty="0"/>
              <a:t>UN Initial NDC Synthesis Report Feb 2021</a:t>
            </a:r>
          </a:p>
          <a:p>
            <a:pPr lvl="1"/>
            <a:r>
              <a:rPr lang="en-CA" sz="1900" dirty="0"/>
              <a:t>UN NDC Synthesis Report Sept 2021</a:t>
            </a:r>
          </a:p>
          <a:p>
            <a:pPr lvl="1"/>
            <a:r>
              <a:rPr lang="en-CA" sz="1900" dirty="0"/>
              <a:t>UN 2021 Production Gap Report</a:t>
            </a:r>
          </a:p>
          <a:p>
            <a:endParaRPr lang="en-CA" sz="1900" dirty="0">
              <a:latin typeface="Gill Sans MT" panose="020B0502020104020203" pitchFamily="34" charset="0"/>
            </a:endParaRPr>
          </a:p>
          <a:p>
            <a:pPr lvl="1"/>
            <a:endParaRPr lang="en-CA" dirty="0"/>
          </a:p>
        </p:txBody>
      </p:sp>
      <p:sp>
        <p:nvSpPr>
          <p:cNvPr id="5" name="Content Placeholder 4">
            <a:extLst>
              <a:ext uri="{FF2B5EF4-FFF2-40B4-BE49-F238E27FC236}">
                <a16:creationId xmlns:a16="http://schemas.microsoft.com/office/drawing/2014/main" id="{A098F782-2915-4E5D-B6C9-51775AB013C2}"/>
              </a:ext>
            </a:extLst>
          </p:cNvPr>
          <p:cNvSpPr>
            <a:spLocks noGrp="1"/>
          </p:cNvSpPr>
          <p:nvPr>
            <p:ph sz="half" idx="4294967295"/>
          </p:nvPr>
        </p:nvSpPr>
        <p:spPr>
          <a:xfrm>
            <a:off x="7099300" y="2017713"/>
            <a:ext cx="5092700" cy="3441700"/>
          </a:xfrm>
        </p:spPr>
        <p:txBody>
          <a:bodyPr>
            <a:normAutofit/>
          </a:bodyPr>
          <a:lstStyle/>
          <a:p>
            <a:endParaRPr lang="en-CA" dirty="0"/>
          </a:p>
          <a:p>
            <a:endParaRPr lang="en-CA" dirty="0"/>
          </a:p>
        </p:txBody>
      </p:sp>
      <p:pic>
        <p:nvPicPr>
          <p:cNvPr id="4" name="Picture 3">
            <a:extLst>
              <a:ext uri="{FF2B5EF4-FFF2-40B4-BE49-F238E27FC236}">
                <a16:creationId xmlns:a16="http://schemas.microsoft.com/office/drawing/2014/main" id="{FB977161-56AB-4BD4-A322-4535F38800A2}"/>
              </a:ext>
            </a:extLst>
          </p:cNvPr>
          <p:cNvPicPr>
            <a:picLocks noChangeAspect="1"/>
          </p:cNvPicPr>
          <p:nvPr/>
        </p:nvPicPr>
        <p:blipFill>
          <a:blip r:embed="rId3"/>
          <a:stretch>
            <a:fillRect/>
          </a:stretch>
        </p:blipFill>
        <p:spPr>
          <a:xfrm>
            <a:off x="7056699" y="2327217"/>
            <a:ext cx="4572396" cy="2822692"/>
          </a:xfrm>
          <a:prstGeom prst="rect">
            <a:avLst/>
          </a:prstGeom>
        </p:spPr>
      </p:pic>
    </p:spTree>
    <p:extLst>
      <p:ext uri="{BB962C8B-B14F-4D97-AF65-F5344CB8AC3E}">
        <p14:creationId xmlns:p14="http://schemas.microsoft.com/office/powerpoint/2010/main" val="3138799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F94A4-C3A5-45FC-906E-2E700D231EB1}"/>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Example 2: Emission Performance Standards</a:t>
            </a:r>
          </a:p>
        </p:txBody>
      </p:sp>
      <p:sp>
        <p:nvSpPr>
          <p:cNvPr id="3" name="Content Placeholder 2">
            <a:extLst>
              <a:ext uri="{FF2B5EF4-FFF2-40B4-BE49-F238E27FC236}">
                <a16:creationId xmlns:a16="http://schemas.microsoft.com/office/drawing/2014/main" id="{E7A876AA-14A3-4A21-914A-F880D08D2C38}"/>
              </a:ext>
            </a:extLst>
          </p:cNvPr>
          <p:cNvSpPr>
            <a:spLocks noGrp="1"/>
          </p:cNvSpPr>
          <p:nvPr>
            <p:ph sz="half" idx="1"/>
          </p:nvPr>
        </p:nvSpPr>
        <p:spPr>
          <a:xfrm>
            <a:off x="1447330" y="2010878"/>
            <a:ext cx="5879445" cy="3764889"/>
          </a:xfrm>
        </p:spPr>
        <p:txBody>
          <a:bodyPr>
            <a:noAutofit/>
          </a:bodyPr>
          <a:lstStyle/>
          <a:p>
            <a:r>
              <a:rPr lang="en-CA" sz="2400" dirty="0">
                <a:latin typeface="Gill Sans MT" panose="020B0502020104020203" pitchFamily="34" charset="0"/>
                <a:ea typeface="Times New Roman" panose="02020603050405020304" pitchFamily="18" charset="0"/>
              </a:rPr>
              <a:t>Emission </a:t>
            </a:r>
            <a:r>
              <a:rPr lang="en-CA" sz="2400" dirty="0">
                <a:effectLst/>
                <a:latin typeface="Gill Sans MT" panose="020B0502020104020203" pitchFamily="34" charset="0"/>
                <a:ea typeface="Times New Roman" panose="02020603050405020304" pitchFamily="18" charset="0"/>
              </a:rPr>
              <a:t>Performance Standards--some of the biggest reductions in carbon emissions.</a:t>
            </a:r>
          </a:p>
          <a:p>
            <a:r>
              <a:rPr lang="en-CA" sz="2400" dirty="0">
                <a:latin typeface="Gill Sans MT" panose="020B0502020104020203" pitchFamily="34" charset="0"/>
                <a:ea typeface="Times New Roman" panose="02020603050405020304" pitchFamily="18" charset="0"/>
              </a:rPr>
              <a:t>Industry</a:t>
            </a:r>
            <a:r>
              <a:rPr lang="en-CA" sz="2400" dirty="0">
                <a:effectLst/>
                <a:latin typeface="Gill Sans MT" panose="020B0502020104020203" pitchFamily="34" charset="0"/>
                <a:ea typeface="Times New Roman" panose="02020603050405020304" pitchFamily="18" charset="0"/>
              </a:rPr>
              <a:t> standards--- threshold beyond which </a:t>
            </a:r>
            <a:r>
              <a:rPr lang="en-CA" sz="2400" dirty="0">
                <a:latin typeface="Gill Sans MT" panose="020B0502020104020203" pitchFamily="34" charset="0"/>
                <a:ea typeface="Times New Roman" panose="02020603050405020304" pitchFamily="18" charset="0"/>
              </a:rPr>
              <a:t>polluters</a:t>
            </a:r>
            <a:r>
              <a:rPr lang="en-CA" sz="2400" dirty="0">
                <a:effectLst/>
                <a:latin typeface="Gill Sans MT" panose="020B0502020104020203" pitchFamily="34" charset="0"/>
                <a:ea typeface="Times New Roman" panose="02020603050405020304" pitchFamily="18" charset="0"/>
              </a:rPr>
              <a:t> would have to pay for additional carbon emissions. </a:t>
            </a:r>
          </a:p>
          <a:p>
            <a:r>
              <a:rPr lang="en-CA" sz="2400" dirty="0">
                <a:latin typeface="Gill Sans MT" panose="020B0502020104020203" pitchFamily="34" charset="0"/>
                <a:ea typeface="Times New Roman" panose="02020603050405020304" pitchFamily="18" charset="0"/>
              </a:rPr>
              <a:t>E</a:t>
            </a:r>
            <a:r>
              <a:rPr lang="en-CA" sz="2400" dirty="0">
                <a:effectLst/>
                <a:latin typeface="Gill Sans MT" panose="020B0502020104020203" pitchFamily="34" charset="0"/>
                <a:ea typeface="Times New Roman" panose="02020603050405020304" pitchFamily="18" charset="0"/>
              </a:rPr>
              <a:t>stimate--over 15% of the overall emission reductions by 2030. </a:t>
            </a:r>
            <a:endParaRPr lang="en-CA" sz="2400" dirty="0">
              <a:latin typeface="Gill Sans MT" panose="020B0502020104020203" pitchFamily="34" charset="0"/>
              <a:ea typeface="Times New Roman" panose="02020603050405020304" pitchFamily="18" charset="0"/>
            </a:endParaRPr>
          </a:p>
        </p:txBody>
      </p:sp>
      <p:pic>
        <p:nvPicPr>
          <p:cNvPr id="5" name="Picture 6">
            <a:extLst>
              <a:ext uri="{FF2B5EF4-FFF2-40B4-BE49-F238E27FC236}">
                <a16:creationId xmlns:a16="http://schemas.microsoft.com/office/drawing/2014/main" id="{68162476-B429-4F59-A3BE-4D8A8EB89CC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8299328" y="2223355"/>
            <a:ext cx="2961158" cy="296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756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78BD3-E65E-4740-9BED-140F33C1FE8A}"/>
              </a:ext>
            </a:extLst>
          </p:cNvPr>
          <p:cNvSpPr>
            <a:spLocks noGrp="1"/>
          </p:cNvSpPr>
          <p:nvPr>
            <p:ph type="title"/>
          </p:nvPr>
        </p:nvSpPr>
        <p:spPr/>
        <p:txBody>
          <a:bodyPr/>
          <a:lstStyle/>
          <a:p>
            <a:r>
              <a:rPr lang="en-CA" sz="3200" dirty="0">
                <a:effectLst/>
                <a:latin typeface="Calibri" panose="020F0502020204030204" pitchFamily="34" charset="0"/>
                <a:ea typeface="Times New Roman" panose="02020603050405020304" pitchFamily="18" charset="0"/>
                <a:cs typeface="Calibri" panose="020F0502020204030204" pitchFamily="34" charset="0"/>
              </a:rPr>
              <a:t>their impact has been drastically down graded</a:t>
            </a:r>
            <a:endParaRPr lang="en-CA"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DC3842D-1CBD-4A69-9F4F-D8E93B6CF5A3}"/>
              </a:ext>
            </a:extLst>
          </p:cNvPr>
          <p:cNvSpPr>
            <a:spLocks noGrp="1"/>
          </p:cNvSpPr>
          <p:nvPr>
            <p:ph sz="half" idx="1"/>
          </p:nvPr>
        </p:nvSpPr>
        <p:spPr/>
        <p:txBody>
          <a:bodyPr>
            <a:normAutofit/>
          </a:bodyPr>
          <a:lstStyle/>
          <a:p>
            <a:r>
              <a:rPr lang="en-CA" sz="2000" dirty="0">
                <a:effectLst/>
                <a:latin typeface="Helvetica Neue"/>
                <a:ea typeface="Times New Roman" panose="02020603050405020304" pitchFamily="18" charset="0"/>
              </a:rPr>
              <a:t>When introduced these standards were expected to achieve a reduction of 2.7 Mt. </a:t>
            </a:r>
          </a:p>
          <a:p>
            <a:r>
              <a:rPr lang="en-CA" sz="2000" dirty="0">
                <a:effectLst/>
                <a:latin typeface="Helvetica Neue"/>
                <a:ea typeface="Times New Roman" panose="02020603050405020304" pitchFamily="18" charset="0"/>
              </a:rPr>
              <a:t>The government, has </a:t>
            </a:r>
            <a:r>
              <a:rPr lang="en-CA" dirty="0">
                <a:latin typeface="Helvetica Neue"/>
                <a:ea typeface="Times New Roman" panose="02020603050405020304" pitchFamily="18" charset="0"/>
              </a:rPr>
              <a:t>now </a:t>
            </a:r>
            <a:r>
              <a:rPr lang="en-CA" sz="2000" dirty="0">
                <a:effectLst/>
                <a:latin typeface="Helvetica Neue"/>
                <a:ea typeface="Times New Roman" panose="02020603050405020304" pitchFamily="18" charset="0"/>
              </a:rPr>
              <a:t>admitted they will only account, at best, for a 1 Mt GHG reduction. </a:t>
            </a:r>
          </a:p>
          <a:p>
            <a:pPr marL="0" indent="0">
              <a:buNone/>
            </a:pPr>
            <a:endParaRPr lang="en-CA" dirty="0"/>
          </a:p>
        </p:txBody>
      </p:sp>
      <p:sp>
        <p:nvSpPr>
          <p:cNvPr id="4" name="Content Placeholder 3">
            <a:extLst>
              <a:ext uri="{FF2B5EF4-FFF2-40B4-BE49-F238E27FC236}">
                <a16:creationId xmlns:a16="http://schemas.microsoft.com/office/drawing/2014/main" id="{7E7B585C-BE07-45BF-99D5-E8F8D61DDF37}"/>
              </a:ext>
            </a:extLst>
          </p:cNvPr>
          <p:cNvSpPr>
            <a:spLocks noGrp="1"/>
          </p:cNvSpPr>
          <p:nvPr>
            <p:ph sz="half" idx="2"/>
          </p:nvPr>
        </p:nvSpPr>
        <p:spPr/>
        <p:txBody>
          <a:bodyPr>
            <a:normAutofit/>
          </a:bodyPr>
          <a:lstStyle/>
          <a:p>
            <a:r>
              <a:rPr lang="en-CA" dirty="0"/>
              <a:t>Industry is responsible for 30% of Ontario’s GHG emissions.</a:t>
            </a:r>
          </a:p>
          <a:p>
            <a:r>
              <a:rPr lang="en-CA" dirty="0"/>
              <a:t>That amounts to 49 MT</a:t>
            </a:r>
          </a:p>
          <a:p>
            <a:r>
              <a:rPr lang="en-CA" dirty="0"/>
              <a:t>The EPS will only eliminate 1 MT or 2%.</a:t>
            </a:r>
          </a:p>
        </p:txBody>
      </p:sp>
    </p:spTree>
    <p:extLst>
      <p:ext uri="{BB962C8B-B14F-4D97-AF65-F5344CB8AC3E}">
        <p14:creationId xmlns:p14="http://schemas.microsoft.com/office/powerpoint/2010/main" val="2117781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4CFA-83AB-4838-A322-84CBB5DEB82B}"/>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All eight prongs of the ‘Made in Ontario’ climate plan are overstated</a:t>
            </a:r>
          </a:p>
        </p:txBody>
      </p:sp>
      <p:sp>
        <p:nvSpPr>
          <p:cNvPr id="3" name="Content Placeholder 2">
            <a:extLst>
              <a:ext uri="{FF2B5EF4-FFF2-40B4-BE49-F238E27FC236}">
                <a16:creationId xmlns:a16="http://schemas.microsoft.com/office/drawing/2014/main" id="{8D7F1B38-3528-46F8-8E67-0F05F3EB507A}"/>
              </a:ext>
            </a:extLst>
          </p:cNvPr>
          <p:cNvSpPr>
            <a:spLocks noGrp="1"/>
          </p:cNvSpPr>
          <p:nvPr>
            <p:ph idx="1"/>
          </p:nvPr>
        </p:nvSpPr>
        <p:spPr/>
        <p:txBody>
          <a:bodyPr/>
          <a:lstStyle/>
          <a:p>
            <a:pPr>
              <a:buFont typeface="Wingdings" panose="05000000000000000000" pitchFamily="2" charset="2"/>
              <a:buChar char="Ø"/>
            </a:pPr>
            <a:r>
              <a:rPr lang="en-CA" sz="1800" dirty="0">
                <a:effectLst/>
                <a:latin typeface="Calibri" panose="020F0502020204030204" pitchFamily="34" charset="0"/>
                <a:ea typeface="Times New Roman" panose="02020603050405020304" pitchFamily="18" charset="0"/>
                <a:cs typeface="Calibri" panose="020F0502020204030204" pitchFamily="34" charset="0"/>
              </a:rPr>
              <a:t> </a:t>
            </a:r>
            <a:r>
              <a:rPr lang="en-CA" sz="2800" dirty="0">
                <a:effectLst/>
                <a:latin typeface="Calibri" panose="020F0502020204030204" pitchFamily="34" charset="0"/>
                <a:ea typeface="Times New Roman" panose="02020603050405020304" pitchFamily="18" charset="0"/>
                <a:cs typeface="Calibri" panose="020F0502020204030204" pitchFamily="34" charset="0"/>
              </a:rPr>
              <a:t>The natural gas conservation program was exaggerated,</a:t>
            </a:r>
          </a:p>
          <a:p>
            <a:pPr>
              <a:buFont typeface="Wingdings" panose="05000000000000000000" pitchFamily="2" charset="2"/>
              <a:buChar char="Ø"/>
            </a:pPr>
            <a:r>
              <a:rPr lang="en-CA" sz="2800" dirty="0">
                <a:effectLst/>
                <a:latin typeface="Calibri" panose="020F0502020204030204" pitchFamily="34" charset="0"/>
                <a:ea typeface="Times New Roman" panose="02020603050405020304" pitchFamily="18" charset="0"/>
                <a:cs typeface="Calibri" panose="020F0502020204030204" pitchFamily="34" charset="0"/>
              </a:rPr>
              <a:t> </a:t>
            </a:r>
            <a:r>
              <a:rPr lang="en-CA" sz="2800" dirty="0">
                <a:latin typeface="Calibri" panose="020F0502020204030204" pitchFamily="34" charset="0"/>
                <a:ea typeface="Times New Roman" panose="02020603050405020304" pitchFamily="18" charset="0"/>
                <a:cs typeface="Calibri" panose="020F0502020204030204" pitchFamily="34" charset="0"/>
              </a:rPr>
              <a:t>T</a:t>
            </a:r>
            <a:r>
              <a:rPr lang="en-CA" sz="2800" dirty="0">
                <a:effectLst/>
                <a:latin typeface="Calibri" panose="020F0502020204030204" pitchFamily="34" charset="0"/>
                <a:ea typeface="Times New Roman" panose="02020603050405020304" pitchFamily="18" charset="0"/>
                <a:cs typeface="Calibri" panose="020F0502020204030204" pitchFamily="34" charset="0"/>
              </a:rPr>
              <a:t>he clean fuel initiative was overstated, </a:t>
            </a:r>
          </a:p>
          <a:p>
            <a:pPr>
              <a:buFont typeface="Wingdings" panose="05000000000000000000" pitchFamily="2" charset="2"/>
              <a:buChar char="Ø"/>
            </a:pPr>
            <a:r>
              <a:rPr lang="en-CA" sz="2800" dirty="0">
                <a:latin typeface="Calibri" panose="020F0502020204030204" pitchFamily="34" charset="0"/>
                <a:ea typeface="Times New Roman" panose="02020603050405020304" pitchFamily="18" charset="0"/>
                <a:cs typeface="Calibri" panose="020F0502020204030204" pitchFamily="34" charset="0"/>
              </a:rPr>
              <a:t>T</a:t>
            </a:r>
            <a:r>
              <a:rPr lang="en-CA" sz="2800" dirty="0">
                <a:effectLst/>
                <a:latin typeface="Calibri" panose="020F0502020204030204" pitchFamily="34" charset="0"/>
                <a:ea typeface="Times New Roman" panose="02020603050405020304" pitchFamily="18" charset="0"/>
                <a:cs typeface="Calibri" panose="020F0502020204030204" pitchFamily="34" charset="0"/>
              </a:rPr>
              <a:t>he hydrogen initiative was overestimated, </a:t>
            </a:r>
          </a:p>
          <a:p>
            <a:pPr>
              <a:buFont typeface="Wingdings" panose="05000000000000000000" pitchFamily="2" charset="2"/>
              <a:buChar char="Ø"/>
            </a:pPr>
            <a:r>
              <a:rPr lang="en-CA" sz="2800" dirty="0">
                <a:latin typeface="Calibri" panose="020F0502020204030204" pitchFamily="34" charset="0"/>
                <a:ea typeface="Times New Roman" panose="02020603050405020304" pitchFamily="18" charset="0"/>
                <a:cs typeface="Calibri" panose="020F0502020204030204" pitchFamily="34" charset="0"/>
              </a:rPr>
              <a:t>T</a:t>
            </a:r>
            <a:r>
              <a:rPr lang="en-CA" sz="2800" dirty="0">
                <a:effectLst/>
                <a:latin typeface="Calibri" panose="020F0502020204030204" pitchFamily="34" charset="0"/>
                <a:ea typeface="Times New Roman" panose="02020603050405020304" pitchFamily="18" charset="0"/>
                <a:cs typeface="Calibri" panose="020F0502020204030204" pitchFamily="34" charset="0"/>
              </a:rPr>
              <a:t>he organic waste initiative was inflated</a:t>
            </a:r>
          </a:p>
          <a:p>
            <a:pPr>
              <a:buFont typeface="Wingdings" panose="05000000000000000000" pitchFamily="2" charset="2"/>
              <a:buChar char="Ø"/>
            </a:pPr>
            <a:r>
              <a:rPr lang="en-CA" sz="2800" dirty="0">
                <a:effectLst/>
                <a:latin typeface="Calibri" panose="020F0502020204030204" pitchFamily="34" charset="0"/>
                <a:ea typeface="Times New Roman" panose="02020603050405020304" pitchFamily="18" charset="0"/>
                <a:cs typeface="Calibri" panose="020F0502020204030204" pitchFamily="34" charset="0"/>
              </a:rPr>
              <a:t>and on an on.</a:t>
            </a:r>
            <a:endParaRPr lang="en-CA"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CA"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p:txBody>
      </p:sp>
    </p:spTree>
    <p:extLst>
      <p:ext uri="{BB962C8B-B14F-4D97-AF65-F5344CB8AC3E}">
        <p14:creationId xmlns:p14="http://schemas.microsoft.com/office/powerpoint/2010/main" val="2525424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2CBD-2B69-4503-8E4B-80D9CE5D71FB}"/>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Auditor General</a:t>
            </a:r>
          </a:p>
        </p:txBody>
      </p:sp>
      <p:sp>
        <p:nvSpPr>
          <p:cNvPr id="3" name="Content Placeholder 2">
            <a:extLst>
              <a:ext uri="{FF2B5EF4-FFF2-40B4-BE49-F238E27FC236}">
                <a16:creationId xmlns:a16="http://schemas.microsoft.com/office/drawing/2014/main" id="{D875D78A-1520-4492-A00B-05614DBB66BE}"/>
              </a:ext>
            </a:extLst>
          </p:cNvPr>
          <p:cNvSpPr>
            <a:spLocks noGrp="1"/>
          </p:cNvSpPr>
          <p:nvPr>
            <p:ph idx="1"/>
          </p:nvPr>
        </p:nvSpPr>
        <p:spPr>
          <a:xfrm>
            <a:off x="1451579" y="2015732"/>
            <a:ext cx="9603275" cy="4037749"/>
          </a:xfrm>
        </p:spPr>
        <p:txBody>
          <a:bodyPr>
            <a:normAutofit lnSpcReduction="10000"/>
          </a:bodyPr>
          <a:lstStyle/>
          <a:p>
            <a:r>
              <a:rPr lang="en-CA" sz="2800" dirty="0">
                <a:effectLst/>
                <a:latin typeface="Calibri" panose="020F0502020204030204" pitchFamily="34" charset="0"/>
                <a:ea typeface="Times New Roman" panose="02020603050405020304" pitchFamily="18" charset="0"/>
                <a:cs typeface="Calibri" panose="020F0502020204030204" pitchFamily="34" charset="0"/>
              </a:rPr>
              <a:t>The AG report of 2019 concludes that the Ford government claims were ‘</a:t>
            </a:r>
            <a:r>
              <a:rPr lang="en-CA" sz="2800" b="1" dirty="0">
                <a:effectLst/>
                <a:latin typeface="Calibri" panose="020F0502020204030204" pitchFamily="34" charset="0"/>
                <a:ea typeface="Times New Roman" panose="02020603050405020304" pitchFamily="18" charset="0"/>
                <a:cs typeface="Calibri" panose="020F0502020204030204" pitchFamily="34" charset="0"/>
              </a:rPr>
              <a:t>not supported by sound evidence”.  </a:t>
            </a:r>
            <a:endParaRPr lang="en-CA" sz="2800" b="1" dirty="0">
              <a:effectLst/>
              <a:latin typeface="Calibri" panose="020F0502020204030204" pitchFamily="34" charset="0"/>
              <a:ea typeface="Times New Roman" panose="02020603050405020304" pitchFamily="18" charset="0"/>
            </a:endParaRPr>
          </a:p>
          <a:p>
            <a:r>
              <a:rPr lang="en-CA" sz="2800" dirty="0">
                <a:effectLst/>
                <a:latin typeface="Calibri" panose="020F0502020204030204" pitchFamily="34" charset="0"/>
                <a:ea typeface="Times New Roman" panose="02020603050405020304" pitchFamily="18" charset="0"/>
                <a:cs typeface="Calibri" panose="020F0502020204030204" pitchFamily="34" charset="0"/>
              </a:rPr>
              <a:t>In November 2021, the Auditor General noted once again</a:t>
            </a:r>
            <a:r>
              <a:rPr lang="en-CA" sz="2800" dirty="0">
                <a:latin typeface="Calibri" panose="020F0502020204030204" pitchFamily="34" charset="0"/>
                <a:ea typeface="Times New Roman" panose="02020603050405020304" pitchFamily="18" charset="0"/>
                <a:cs typeface="Calibri" panose="020F0502020204030204" pitchFamily="34" charset="0"/>
              </a:rPr>
              <a:t>:</a:t>
            </a:r>
            <a:r>
              <a:rPr lang="en-CA" sz="2800" dirty="0">
                <a:effectLst/>
                <a:latin typeface="Calibri" panose="020F0502020204030204" pitchFamily="34" charset="0"/>
                <a:ea typeface="Times New Roman" panose="02020603050405020304" pitchFamily="18" charset="0"/>
                <a:cs typeface="Calibri" panose="020F0502020204030204" pitchFamily="34" charset="0"/>
              </a:rPr>
              <a:t> </a:t>
            </a:r>
            <a:endParaRPr lang="en-CA" sz="2800" dirty="0">
              <a:effectLst/>
              <a:latin typeface="Calibri" panose="020F0502020204030204" pitchFamily="34" charset="0"/>
              <a:ea typeface="Times New Roman" panose="02020603050405020304" pitchFamily="18" charset="0"/>
            </a:endParaRPr>
          </a:p>
          <a:p>
            <a:pPr marL="0" indent="0">
              <a:buNone/>
            </a:pPr>
            <a:r>
              <a:rPr lang="en-CA" sz="2800" dirty="0">
                <a:effectLst/>
                <a:latin typeface="Calibri" panose="020F0502020204030204" pitchFamily="34" charset="0"/>
                <a:ea typeface="Times New Roman" panose="02020603050405020304" pitchFamily="18" charset="0"/>
                <a:cs typeface="Calibri" panose="020F0502020204030204" pitchFamily="34" charset="0"/>
              </a:rPr>
              <a:t>	“</a:t>
            </a:r>
            <a:r>
              <a:rPr lang="en-CA" sz="2800" b="1" i="1" dirty="0">
                <a:effectLst/>
                <a:latin typeface="Calibri" panose="020F0502020204030204" pitchFamily="34" charset="0"/>
                <a:ea typeface="Times New Roman" panose="02020603050405020304" pitchFamily="18" charset="0"/>
                <a:cs typeface="Calibri" panose="020F0502020204030204" pitchFamily="34" charset="0"/>
              </a:rPr>
              <a:t>We found that the Ministry’s projected emissions forecast, and the estimated emissions reductions for all eight areas, were not yet supported by sound evidence.”</a:t>
            </a:r>
            <a:endParaRPr lang="en-CA" sz="2800" b="1" i="1" dirty="0">
              <a:effectLst/>
              <a:latin typeface="Calibri" panose="020F0502020204030204" pitchFamily="34" charset="0"/>
              <a:ea typeface="Times New Roman" panose="02020603050405020304" pitchFamily="18" charset="0"/>
            </a:endParaRPr>
          </a:p>
          <a:p>
            <a:pPr marL="0" indent="0">
              <a:buNone/>
            </a:pPr>
            <a:r>
              <a:rPr lang="en-CA" sz="2800" b="1" i="1" dirty="0">
                <a:effectLst/>
                <a:latin typeface="Calibri" panose="020F0502020204030204" pitchFamily="34" charset="0"/>
                <a:ea typeface="Times New Roman" panose="02020603050405020304" pitchFamily="18" charset="0"/>
                <a:cs typeface="Calibri" panose="020F0502020204030204" pitchFamily="34" charset="0"/>
              </a:rPr>
              <a:t> </a:t>
            </a:r>
            <a:endParaRPr lang="en-CA" sz="2800" b="1" i="1" dirty="0">
              <a:effectLst/>
              <a:latin typeface="Calibri" panose="020F0502020204030204" pitchFamily="34" charset="0"/>
              <a:ea typeface="Times New Roman" panose="02020603050405020304" pitchFamily="18" charset="0"/>
            </a:endParaRPr>
          </a:p>
          <a:p>
            <a:endParaRPr lang="en-CA" dirty="0"/>
          </a:p>
        </p:txBody>
      </p:sp>
    </p:spTree>
    <p:extLst>
      <p:ext uri="{BB962C8B-B14F-4D97-AF65-F5344CB8AC3E}">
        <p14:creationId xmlns:p14="http://schemas.microsoft.com/office/powerpoint/2010/main" val="3034216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0DAF7E7-F52F-4DBE-93F9-65FEE79D176B}"/>
              </a:ext>
            </a:extLst>
          </p:cNvPr>
          <p:cNvGraphicFramePr>
            <a:graphicFrameLocks noGrp="1"/>
          </p:cNvGraphicFramePr>
          <p:nvPr>
            <p:ph idx="4294967295"/>
            <p:extLst>
              <p:ext uri="{D42A27DB-BD31-4B8C-83A1-F6EECF244321}">
                <p14:modId xmlns:p14="http://schemas.microsoft.com/office/powerpoint/2010/main" val="2149115314"/>
              </p:ext>
            </p:extLst>
          </p:nvPr>
        </p:nvGraphicFramePr>
        <p:xfrm>
          <a:off x="1354138" y="0"/>
          <a:ext cx="10837862" cy="54657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7A7DD0D-F315-4282-9B75-E1C59441491C}"/>
              </a:ext>
            </a:extLst>
          </p:cNvPr>
          <p:cNvSpPr txBox="1"/>
          <p:nvPr/>
        </p:nvSpPr>
        <p:spPr>
          <a:xfrm>
            <a:off x="4004841" y="4780344"/>
            <a:ext cx="2384384" cy="369332"/>
          </a:xfrm>
          <a:prstGeom prst="rect">
            <a:avLst/>
          </a:prstGeom>
          <a:noFill/>
        </p:spPr>
        <p:txBody>
          <a:bodyPr wrap="square" rtlCol="0">
            <a:spAutoFit/>
          </a:bodyPr>
          <a:lstStyle/>
          <a:p>
            <a:r>
              <a:rPr lang="en-CA" dirty="0"/>
              <a:t>Low carbon vehicles</a:t>
            </a:r>
          </a:p>
        </p:txBody>
      </p:sp>
      <p:cxnSp>
        <p:nvCxnSpPr>
          <p:cNvPr id="9" name="Straight Arrow Connector 8">
            <a:extLst>
              <a:ext uri="{FF2B5EF4-FFF2-40B4-BE49-F238E27FC236}">
                <a16:creationId xmlns:a16="http://schemas.microsoft.com/office/drawing/2014/main" id="{3CF91456-0998-4B96-9DD8-B3DA2CD25EC0}"/>
              </a:ext>
            </a:extLst>
          </p:cNvPr>
          <p:cNvCxnSpPr/>
          <p:nvPr/>
        </p:nvCxnSpPr>
        <p:spPr>
          <a:xfrm flipH="1">
            <a:off x="3732834" y="4953436"/>
            <a:ext cx="381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356722-5A8E-4E14-8412-F02DA97FA9BB}"/>
              </a:ext>
            </a:extLst>
          </p:cNvPr>
          <p:cNvSpPr txBox="1"/>
          <p:nvPr/>
        </p:nvSpPr>
        <p:spPr>
          <a:xfrm>
            <a:off x="3970116" y="2430684"/>
            <a:ext cx="2766350" cy="369332"/>
          </a:xfrm>
          <a:prstGeom prst="rect">
            <a:avLst/>
          </a:prstGeom>
          <a:noFill/>
        </p:spPr>
        <p:txBody>
          <a:bodyPr wrap="square" rtlCol="0">
            <a:spAutoFit/>
          </a:bodyPr>
          <a:lstStyle/>
          <a:p>
            <a:r>
              <a:rPr lang="en-CA" dirty="0"/>
              <a:t>Natural gas conservation</a:t>
            </a:r>
          </a:p>
        </p:txBody>
      </p:sp>
      <p:cxnSp>
        <p:nvCxnSpPr>
          <p:cNvPr id="12" name="Straight Arrow Connector 11">
            <a:extLst>
              <a:ext uri="{FF2B5EF4-FFF2-40B4-BE49-F238E27FC236}">
                <a16:creationId xmlns:a16="http://schemas.microsoft.com/office/drawing/2014/main" id="{791EDADC-E92F-4E71-A71E-6769ED943554}"/>
              </a:ext>
            </a:extLst>
          </p:cNvPr>
          <p:cNvCxnSpPr/>
          <p:nvPr/>
        </p:nvCxnSpPr>
        <p:spPr>
          <a:xfrm flipH="1">
            <a:off x="3738623" y="2615350"/>
            <a:ext cx="381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68F6FC-1E3A-475E-84D1-2DF5047B8846}"/>
              </a:ext>
            </a:extLst>
          </p:cNvPr>
          <p:cNvSpPr txBox="1"/>
          <p:nvPr/>
        </p:nvSpPr>
        <p:spPr>
          <a:xfrm>
            <a:off x="3987478" y="1609940"/>
            <a:ext cx="2419109" cy="369332"/>
          </a:xfrm>
          <a:prstGeom prst="rect">
            <a:avLst/>
          </a:prstGeom>
          <a:noFill/>
        </p:spPr>
        <p:txBody>
          <a:bodyPr wrap="square" rtlCol="0">
            <a:spAutoFit/>
          </a:bodyPr>
          <a:lstStyle/>
          <a:p>
            <a:r>
              <a:rPr lang="en-CA" dirty="0"/>
              <a:t> Other policies</a:t>
            </a:r>
          </a:p>
        </p:txBody>
      </p:sp>
      <p:cxnSp>
        <p:nvCxnSpPr>
          <p:cNvPr id="15" name="Straight Arrow Connector 14">
            <a:extLst>
              <a:ext uri="{FF2B5EF4-FFF2-40B4-BE49-F238E27FC236}">
                <a16:creationId xmlns:a16="http://schemas.microsoft.com/office/drawing/2014/main" id="{810FA59E-0C3D-4954-9513-B2DA226189BE}"/>
              </a:ext>
            </a:extLst>
          </p:cNvPr>
          <p:cNvCxnSpPr/>
          <p:nvPr/>
        </p:nvCxnSpPr>
        <p:spPr>
          <a:xfrm flipH="1">
            <a:off x="3738622" y="1794606"/>
            <a:ext cx="381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D77D5B7-C404-462E-AD51-4C8F8D0257CE}"/>
              </a:ext>
            </a:extLst>
          </p:cNvPr>
          <p:cNvSpPr/>
          <p:nvPr/>
        </p:nvSpPr>
        <p:spPr>
          <a:xfrm>
            <a:off x="1501764" y="4488564"/>
            <a:ext cx="1041722" cy="6702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black"/>
                </a:solidFill>
                <a:effectLst/>
                <a:uLnTx/>
                <a:uFillTx/>
                <a:latin typeface="Gill Sans MT" panose="020B0502020104020203"/>
                <a:ea typeface="+mn-ea"/>
                <a:cs typeface="+mn-cs"/>
              </a:rPr>
              <a:t>3.4</a:t>
            </a:r>
            <a:endParaRPr kumimoji="0" lang="en-CA" sz="2400" b="1"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EC6F11B1-A3C5-48A7-A20B-894DC7C8DFBE}"/>
              </a:ext>
            </a:extLst>
          </p:cNvPr>
          <p:cNvSpPr txBox="1"/>
          <p:nvPr/>
        </p:nvSpPr>
        <p:spPr>
          <a:xfrm>
            <a:off x="8599991" y="1392237"/>
            <a:ext cx="2766349" cy="2769989"/>
          </a:xfrm>
          <a:prstGeom prst="rect">
            <a:avLst/>
          </a:prstGeom>
          <a:noFill/>
        </p:spPr>
        <p:txBody>
          <a:bodyPr wrap="square" rtlCol="0">
            <a:spAutoFit/>
          </a:bodyPr>
          <a:lstStyle/>
          <a:p>
            <a:r>
              <a:rPr lang="en-CA" sz="2400" i="1" dirty="0">
                <a:latin typeface="Calibri" panose="020F0502020204030204" pitchFamily="34" charset="0"/>
                <a:ea typeface="Times New Roman" panose="02020603050405020304" pitchFamily="18" charset="0"/>
                <a:cs typeface="Calibri" panose="020F0502020204030204" pitchFamily="34" charset="0"/>
              </a:rPr>
              <a:t>T</a:t>
            </a:r>
            <a:r>
              <a:rPr lang="en-CA" sz="2400" i="1" dirty="0">
                <a:effectLst/>
                <a:latin typeface="Calibri" panose="020F0502020204030204" pitchFamily="34" charset="0"/>
                <a:ea typeface="Times New Roman" panose="02020603050405020304" pitchFamily="18" charset="0"/>
                <a:cs typeface="Calibri" panose="020F0502020204030204" pitchFamily="34" charset="0"/>
              </a:rPr>
              <a:t>he government has ‘committed policies’ in place to eliminate only 3.4 MT of emissions. </a:t>
            </a:r>
            <a:endParaRPr lang="en-CA" sz="2400" dirty="0">
              <a:latin typeface="Calibri" panose="020F0502020204030204" pitchFamily="34" charset="0"/>
              <a:cs typeface="Calibri" panose="020F0502020204030204" pitchFamily="34" charset="0"/>
            </a:endParaRPr>
          </a:p>
          <a:p>
            <a:r>
              <a:rPr lang="en-CA" dirty="0">
                <a:latin typeface="Calibri" panose="020F0502020204030204" pitchFamily="34" charset="0"/>
                <a:cs typeface="Calibri" panose="020F0502020204030204" pitchFamily="34" charset="0"/>
              </a:rPr>
              <a:t>	 </a:t>
            </a:r>
            <a:r>
              <a:rPr lang="en-CA" sz="1800" dirty="0">
                <a:effectLst/>
                <a:latin typeface="Calibri" panose="020F0502020204030204" pitchFamily="34" charset="0"/>
                <a:ea typeface="Times New Roman" panose="02020603050405020304" pitchFamily="18" charset="0"/>
                <a:cs typeface="Calibri" panose="020F0502020204030204" pitchFamily="34" charset="0"/>
              </a:rPr>
              <a:t>2021, Ontario Auditor General </a:t>
            </a:r>
          </a:p>
          <a:p>
            <a:endParaRPr lang="en-CA" dirty="0"/>
          </a:p>
        </p:txBody>
      </p:sp>
    </p:spTree>
    <p:extLst>
      <p:ext uri="{BB962C8B-B14F-4D97-AF65-F5344CB8AC3E}">
        <p14:creationId xmlns:p14="http://schemas.microsoft.com/office/powerpoint/2010/main" val="2531140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D01-4904-4E79-9BD7-3ACCD8BE67BB}"/>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A bigger problem</a:t>
            </a:r>
          </a:p>
        </p:txBody>
      </p:sp>
      <p:sp>
        <p:nvSpPr>
          <p:cNvPr id="3" name="Content Placeholder 2">
            <a:extLst>
              <a:ext uri="{FF2B5EF4-FFF2-40B4-BE49-F238E27FC236}">
                <a16:creationId xmlns:a16="http://schemas.microsoft.com/office/drawing/2014/main" id="{B74B0F04-07A2-4FD3-B55C-31C3F6EFFCF3}"/>
              </a:ext>
            </a:extLst>
          </p:cNvPr>
          <p:cNvSpPr>
            <a:spLocks noGrp="1"/>
          </p:cNvSpPr>
          <p:nvPr>
            <p:ph idx="1"/>
          </p:nvPr>
        </p:nvSpPr>
        <p:spPr>
          <a:xfrm>
            <a:off x="1451579" y="2015732"/>
            <a:ext cx="9603275" cy="3845806"/>
          </a:xfrm>
        </p:spPr>
        <p:txBody>
          <a:bodyPr>
            <a:normAutofit/>
          </a:bodyPr>
          <a:lstStyle/>
          <a:p>
            <a:r>
              <a:rPr lang="en-CA" sz="2800" dirty="0">
                <a:effectLst/>
                <a:latin typeface="Calibri" panose="020F0502020204030204" pitchFamily="34" charset="0"/>
                <a:ea typeface="Times New Roman" panose="02020603050405020304" pitchFamily="18" charset="0"/>
                <a:cs typeface="Calibri" panose="020F0502020204030204" pitchFamily="34" charset="0"/>
              </a:rPr>
              <a:t>The evidence in the Auditor’s reports is clear: </a:t>
            </a:r>
            <a:r>
              <a:rPr lang="en-CA" sz="2800" dirty="0">
                <a:latin typeface="Calibri" panose="020F0502020204030204" pitchFamily="34" charset="0"/>
                <a:ea typeface="Times New Roman" panose="02020603050405020304" pitchFamily="18" charset="0"/>
                <a:cs typeface="Calibri" panose="020F0502020204030204" pitchFamily="34" charset="0"/>
              </a:rPr>
              <a:t>T</a:t>
            </a:r>
            <a:r>
              <a:rPr lang="en-CA" sz="2800" dirty="0">
                <a:effectLst/>
                <a:latin typeface="Calibri" panose="020F0502020204030204" pitchFamily="34" charset="0"/>
                <a:ea typeface="Times New Roman" panose="02020603050405020304" pitchFamily="18" charset="0"/>
                <a:cs typeface="Calibri" panose="020F0502020204030204" pitchFamily="34" charset="0"/>
              </a:rPr>
              <a:t>he Ford government will not reach its 2030 targets. </a:t>
            </a:r>
            <a:endParaRPr lang="en-CA" sz="2800" dirty="0">
              <a:effectLst/>
              <a:latin typeface="Calibri" panose="020F0502020204030204" pitchFamily="34" charset="0"/>
              <a:ea typeface="Times New Roman" panose="02020603050405020304" pitchFamily="18" charset="0"/>
            </a:endParaRPr>
          </a:p>
          <a:p>
            <a:r>
              <a:rPr lang="en-CA" sz="2800" dirty="0"/>
              <a:t>There is a huge gap between the Ford plan and what actually needs to get done.</a:t>
            </a:r>
          </a:p>
          <a:p>
            <a:pPr marL="0" indent="0">
              <a:buNone/>
            </a:pPr>
            <a:r>
              <a:rPr lang="en-CA" sz="2800" b="1" dirty="0">
                <a:effectLst/>
                <a:latin typeface="Calibri" panose="020F0502020204030204" pitchFamily="34" charset="0"/>
                <a:ea typeface="Times New Roman" panose="02020603050405020304" pitchFamily="18" charset="0"/>
                <a:cs typeface="Times New Roman" panose="02020603050405020304" pitchFamily="18" charset="0"/>
              </a:rPr>
              <a:t>Ford’s 30% reduction target is out of date and out of step with what is needed</a:t>
            </a:r>
          </a:p>
          <a:p>
            <a:endParaRPr lang="en-CA" dirty="0"/>
          </a:p>
        </p:txBody>
      </p:sp>
    </p:spTree>
    <p:extLst>
      <p:ext uri="{BB962C8B-B14F-4D97-AF65-F5344CB8AC3E}">
        <p14:creationId xmlns:p14="http://schemas.microsoft.com/office/powerpoint/2010/main" val="1388531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57573-B757-4314-B899-1165DA85E3E4}"/>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Scoping the size of the problem</a:t>
            </a:r>
          </a:p>
        </p:txBody>
      </p:sp>
      <p:sp>
        <p:nvSpPr>
          <p:cNvPr id="3" name="Content Placeholder 2">
            <a:extLst>
              <a:ext uri="{FF2B5EF4-FFF2-40B4-BE49-F238E27FC236}">
                <a16:creationId xmlns:a16="http://schemas.microsoft.com/office/drawing/2014/main" id="{B35B7625-B2F3-42DC-968C-815F4DACACF5}"/>
              </a:ext>
            </a:extLst>
          </p:cNvPr>
          <p:cNvSpPr>
            <a:spLocks noGrp="1"/>
          </p:cNvSpPr>
          <p:nvPr>
            <p:ph idx="1"/>
          </p:nvPr>
        </p:nvSpPr>
        <p:spPr/>
        <p:txBody>
          <a:bodyPr>
            <a:normAutofit fontScale="92500" lnSpcReduction="20000"/>
          </a:bodyPr>
          <a:lstStyle/>
          <a:p>
            <a:pPr marL="0" indent="0">
              <a:buNone/>
            </a:pPr>
            <a:r>
              <a:rPr lang="en-CA" sz="2600" b="1" dirty="0">
                <a:effectLst/>
                <a:latin typeface="Calibri" panose="020F0502020204030204" pitchFamily="34" charset="0"/>
                <a:ea typeface="Times New Roman" panose="02020603050405020304" pitchFamily="18" charset="0"/>
                <a:cs typeface="Times New Roman" panose="02020603050405020304" pitchFamily="18" charset="0"/>
              </a:rPr>
              <a:t>Even to match the federal governments higher target of 45% reduction means a huge increase in climate ambition.</a:t>
            </a:r>
            <a:endParaRPr lang="en-CA" sz="26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CA" sz="2000" dirty="0">
                <a:effectLst/>
                <a:latin typeface="Calibri" panose="020F0502020204030204" pitchFamily="34" charset="0"/>
                <a:ea typeface="Times New Roman" panose="02020603050405020304" pitchFamily="18" charset="0"/>
                <a:cs typeface="Times New Roman" panose="02020603050405020304" pitchFamily="18" charset="0"/>
              </a:rPr>
              <a:t>2005 emissions = 205.7 MT</a:t>
            </a:r>
          </a:p>
          <a:p>
            <a:r>
              <a:rPr lang="en-CA" sz="2000" dirty="0">
                <a:effectLst/>
                <a:latin typeface="Calibri" panose="020F0502020204030204" pitchFamily="34" charset="0"/>
                <a:ea typeface="Times New Roman" panose="02020603050405020304" pitchFamily="18" charset="0"/>
                <a:cs typeface="Times New Roman" panose="02020603050405020304" pitchFamily="18" charset="0"/>
              </a:rPr>
              <a:t>2030 emissions at 45% reduction = 113.1 MT</a:t>
            </a:r>
          </a:p>
          <a:p>
            <a:r>
              <a:rPr lang="en-CA" sz="2000" dirty="0">
                <a:effectLst/>
                <a:latin typeface="Calibri" panose="020F0502020204030204" pitchFamily="34" charset="0"/>
                <a:ea typeface="Times New Roman" panose="02020603050405020304" pitchFamily="18" charset="0"/>
                <a:cs typeface="Times New Roman" panose="02020603050405020304" pitchFamily="18" charset="0"/>
              </a:rPr>
              <a:t>Ford election 2018 emissions  =163 MT</a:t>
            </a:r>
          </a:p>
          <a:p>
            <a:r>
              <a:rPr lang="en-CA" sz="2000" dirty="0">
                <a:effectLst/>
                <a:latin typeface="Calibri" panose="020F0502020204030204" pitchFamily="34" charset="0"/>
                <a:ea typeface="Times New Roman" panose="02020603050405020304" pitchFamily="18" charset="0"/>
                <a:cs typeface="Times New Roman" panose="02020603050405020304" pitchFamily="18" charset="0"/>
              </a:rPr>
              <a:t>Difference 163-113 = 50 MT</a:t>
            </a:r>
          </a:p>
          <a:p>
            <a:r>
              <a:rPr lang="en-CA" sz="2600" b="1" dirty="0">
                <a:effectLst/>
                <a:latin typeface="Calibri" panose="020F0502020204030204" pitchFamily="34" charset="0"/>
                <a:ea typeface="Times New Roman" panose="02020603050405020304" pitchFamily="18" charset="0"/>
                <a:cs typeface="Times New Roman" panose="02020603050405020304" pitchFamily="18" charset="0"/>
              </a:rPr>
              <a:t>Ford has ‘committed policies’ to reduce 3.4 MT when we need to reduce GHG emissions by, at the very least, 50MT. </a:t>
            </a:r>
          </a:p>
          <a:p>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CA" dirty="0"/>
          </a:p>
        </p:txBody>
      </p:sp>
    </p:spTree>
    <p:extLst>
      <p:ext uri="{BB962C8B-B14F-4D97-AF65-F5344CB8AC3E}">
        <p14:creationId xmlns:p14="http://schemas.microsoft.com/office/powerpoint/2010/main" val="697116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F6FD-5DF9-408C-9291-B837C5E9EE39}"/>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2030 Emission reduction targets and Ford’s plan</a:t>
            </a:r>
          </a:p>
        </p:txBody>
      </p:sp>
      <p:graphicFrame>
        <p:nvGraphicFramePr>
          <p:cNvPr id="6" name="Content Placeholder 5">
            <a:extLst>
              <a:ext uri="{FF2B5EF4-FFF2-40B4-BE49-F238E27FC236}">
                <a16:creationId xmlns:a16="http://schemas.microsoft.com/office/drawing/2014/main" id="{74F80C05-4A18-4306-AB40-BF03294CDF22}"/>
              </a:ext>
            </a:extLst>
          </p:cNvPr>
          <p:cNvGraphicFramePr>
            <a:graphicFrameLocks noGrp="1"/>
          </p:cNvGraphicFramePr>
          <p:nvPr>
            <p:ph idx="1"/>
            <p:extLst>
              <p:ext uri="{D42A27DB-BD31-4B8C-83A1-F6EECF244321}">
                <p14:modId xmlns:p14="http://schemas.microsoft.com/office/powerpoint/2010/main" val="3864851065"/>
              </p:ext>
            </p:extLst>
          </p:nvPr>
        </p:nvGraphicFramePr>
        <p:xfrm>
          <a:off x="1450479" y="2026758"/>
          <a:ext cx="9604375" cy="34496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4B8946F-94E2-450C-B031-33BDE8CE3A2E}"/>
              </a:ext>
            </a:extLst>
          </p:cNvPr>
          <p:cNvSpPr txBox="1"/>
          <p:nvPr/>
        </p:nvSpPr>
        <p:spPr>
          <a:xfrm>
            <a:off x="6938010" y="2331720"/>
            <a:ext cx="184731" cy="369332"/>
          </a:xfrm>
          <a:prstGeom prst="rect">
            <a:avLst/>
          </a:prstGeom>
          <a:noFill/>
        </p:spPr>
        <p:txBody>
          <a:bodyPr wrap="none" rtlCol="0">
            <a:spAutoFit/>
          </a:bodyPr>
          <a:lstStyle/>
          <a:p>
            <a:endParaRPr lang="en-CA" dirty="0"/>
          </a:p>
        </p:txBody>
      </p:sp>
      <p:sp>
        <p:nvSpPr>
          <p:cNvPr id="7" name="TextBox 6">
            <a:extLst>
              <a:ext uri="{FF2B5EF4-FFF2-40B4-BE49-F238E27FC236}">
                <a16:creationId xmlns:a16="http://schemas.microsoft.com/office/drawing/2014/main" id="{551CC8A9-17FF-46EA-BB4A-89BF4CD72E87}"/>
              </a:ext>
            </a:extLst>
          </p:cNvPr>
          <p:cNvSpPr txBox="1"/>
          <p:nvPr/>
        </p:nvSpPr>
        <p:spPr>
          <a:xfrm>
            <a:off x="4331970" y="2171700"/>
            <a:ext cx="1200150" cy="584775"/>
          </a:xfrm>
          <a:prstGeom prst="rect">
            <a:avLst/>
          </a:prstGeom>
          <a:noFill/>
        </p:spPr>
        <p:txBody>
          <a:bodyPr wrap="square" rtlCol="0">
            <a:spAutoFit/>
          </a:bodyPr>
          <a:lstStyle/>
          <a:p>
            <a:r>
              <a:rPr lang="en-CA" sz="3200" dirty="0"/>
              <a:t>45%</a:t>
            </a:r>
          </a:p>
        </p:txBody>
      </p:sp>
      <p:sp>
        <p:nvSpPr>
          <p:cNvPr id="8" name="TextBox 7">
            <a:extLst>
              <a:ext uri="{FF2B5EF4-FFF2-40B4-BE49-F238E27FC236}">
                <a16:creationId xmlns:a16="http://schemas.microsoft.com/office/drawing/2014/main" id="{8BDD99B6-363F-463D-BCC1-9D24145A867D}"/>
              </a:ext>
            </a:extLst>
          </p:cNvPr>
          <p:cNvSpPr txBox="1"/>
          <p:nvPr/>
        </p:nvSpPr>
        <p:spPr>
          <a:xfrm>
            <a:off x="1783080" y="5634990"/>
            <a:ext cx="1143000" cy="369332"/>
          </a:xfrm>
          <a:prstGeom prst="rect">
            <a:avLst/>
          </a:prstGeom>
          <a:noFill/>
        </p:spPr>
        <p:txBody>
          <a:bodyPr wrap="square" rtlCol="0">
            <a:spAutoFit/>
          </a:bodyPr>
          <a:lstStyle/>
          <a:p>
            <a:r>
              <a:rPr lang="en-CA" dirty="0"/>
              <a:t>17.6 MT</a:t>
            </a:r>
          </a:p>
        </p:txBody>
      </p:sp>
      <p:sp>
        <p:nvSpPr>
          <p:cNvPr id="9" name="TextBox 8">
            <a:extLst>
              <a:ext uri="{FF2B5EF4-FFF2-40B4-BE49-F238E27FC236}">
                <a16:creationId xmlns:a16="http://schemas.microsoft.com/office/drawing/2014/main" id="{686CD1A1-DA12-48DD-AD43-9D6C4014A854}"/>
              </a:ext>
            </a:extLst>
          </p:cNvPr>
          <p:cNvSpPr txBox="1"/>
          <p:nvPr/>
        </p:nvSpPr>
        <p:spPr>
          <a:xfrm>
            <a:off x="4194810" y="5634990"/>
            <a:ext cx="971550" cy="369332"/>
          </a:xfrm>
          <a:prstGeom prst="rect">
            <a:avLst/>
          </a:prstGeom>
          <a:noFill/>
        </p:spPr>
        <p:txBody>
          <a:bodyPr wrap="square" rtlCol="0">
            <a:spAutoFit/>
          </a:bodyPr>
          <a:lstStyle/>
          <a:p>
            <a:r>
              <a:rPr lang="en-CA" dirty="0"/>
              <a:t>50 MT</a:t>
            </a:r>
          </a:p>
        </p:txBody>
      </p:sp>
      <p:sp>
        <p:nvSpPr>
          <p:cNvPr id="10" name="TextBox 9">
            <a:extLst>
              <a:ext uri="{FF2B5EF4-FFF2-40B4-BE49-F238E27FC236}">
                <a16:creationId xmlns:a16="http://schemas.microsoft.com/office/drawing/2014/main" id="{C29D039A-FCCE-4D39-BD76-F4C99E783176}"/>
              </a:ext>
            </a:extLst>
          </p:cNvPr>
          <p:cNvSpPr txBox="1"/>
          <p:nvPr/>
        </p:nvSpPr>
        <p:spPr>
          <a:xfrm>
            <a:off x="6549390" y="5634990"/>
            <a:ext cx="845820" cy="369332"/>
          </a:xfrm>
          <a:prstGeom prst="rect">
            <a:avLst/>
          </a:prstGeom>
          <a:noFill/>
        </p:spPr>
        <p:txBody>
          <a:bodyPr wrap="square" rtlCol="0">
            <a:spAutoFit/>
          </a:bodyPr>
          <a:lstStyle/>
          <a:p>
            <a:r>
              <a:rPr lang="en-CA" dirty="0"/>
              <a:t>3.4 MT</a:t>
            </a:r>
          </a:p>
        </p:txBody>
      </p:sp>
    </p:spTree>
    <p:extLst>
      <p:ext uri="{BB962C8B-B14F-4D97-AF65-F5344CB8AC3E}">
        <p14:creationId xmlns:p14="http://schemas.microsoft.com/office/powerpoint/2010/main" val="2040045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FCD0F-3ABB-4BD5-A56C-1251D049E56D}"/>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Mitigation scorecard </a:t>
            </a:r>
          </a:p>
        </p:txBody>
      </p:sp>
      <p:sp>
        <p:nvSpPr>
          <p:cNvPr id="3" name="Content Placeholder 2">
            <a:extLst>
              <a:ext uri="{FF2B5EF4-FFF2-40B4-BE49-F238E27FC236}">
                <a16:creationId xmlns:a16="http://schemas.microsoft.com/office/drawing/2014/main" id="{BA8EA24B-0933-4C4D-9684-C61CE1D103E0}"/>
              </a:ext>
            </a:extLst>
          </p:cNvPr>
          <p:cNvSpPr>
            <a:spLocks noGrp="1"/>
          </p:cNvSpPr>
          <p:nvPr>
            <p:ph idx="1"/>
          </p:nvPr>
        </p:nvSpPr>
        <p:spPr/>
        <p:txBody>
          <a:bodyPr/>
          <a:lstStyle/>
          <a:p>
            <a:pPr>
              <a:buFont typeface="Wingdings" panose="05000000000000000000" pitchFamily="2" charset="2"/>
              <a:buChar char="Ø"/>
            </a:pPr>
            <a:r>
              <a:rPr lang="en-CA" sz="3200" dirty="0">
                <a:effectLst/>
                <a:latin typeface="Calibri" panose="020F0502020204030204" pitchFamily="34" charset="0"/>
                <a:ea typeface="Times New Roman" panose="02020603050405020304" pitchFamily="18" charset="0"/>
                <a:cs typeface="Calibri" panose="020F0502020204030204" pitchFamily="34" charset="0"/>
              </a:rPr>
              <a:t>An inadequate, out of date emission reduction target</a:t>
            </a:r>
          </a:p>
          <a:p>
            <a:pPr>
              <a:buFont typeface="Wingdings" panose="05000000000000000000" pitchFamily="2" charset="2"/>
              <a:buChar char="Ø"/>
            </a:pPr>
            <a:r>
              <a:rPr lang="en-CA" sz="3200" dirty="0">
                <a:latin typeface="Calibri" panose="020F0502020204030204" pitchFamily="34" charset="0"/>
                <a:ea typeface="Times New Roman" panose="02020603050405020304" pitchFamily="18" charset="0"/>
                <a:cs typeface="Calibri" panose="020F0502020204030204" pitchFamily="34" charset="0"/>
              </a:rPr>
              <a:t>A plan in complete tatters</a:t>
            </a:r>
            <a:endParaRPr lang="en-CA" sz="3200" dirty="0">
              <a:effectLst/>
              <a:latin typeface="Calibri" panose="020F0502020204030204" pitchFamily="34" charset="0"/>
              <a:ea typeface="Times New Roman" panose="02020603050405020304" pitchFamily="18" charset="0"/>
            </a:endParaRPr>
          </a:p>
          <a:p>
            <a:pPr>
              <a:buFont typeface="Wingdings" panose="05000000000000000000" pitchFamily="2" charset="2"/>
              <a:buChar char="Ø"/>
            </a:pPr>
            <a:r>
              <a:rPr lang="en-CA" sz="3200" dirty="0">
                <a:effectLst/>
                <a:latin typeface="Calibri" panose="020F0502020204030204" pitchFamily="34" charset="0"/>
                <a:ea typeface="Times New Roman" panose="02020603050405020304" pitchFamily="18" charset="0"/>
                <a:cs typeface="Calibri" panose="020F0502020204030204" pitchFamily="34" charset="0"/>
              </a:rPr>
              <a:t>Emissions are going in the wrong direction </a:t>
            </a:r>
            <a:endParaRPr lang="en-CA" sz="3200" dirty="0">
              <a:effectLst/>
              <a:latin typeface="Calibri" panose="020F0502020204030204" pitchFamily="34" charset="0"/>
              <a:ea typeface="Times New Roman" panose="02020603050405020304" pitchFamily="18" charset="0"/>
            </a:endParaRPr>
          </a:p>
          <a:p>
            <a:pPr>
              <a:buFont typeface="Wingdings" panose="05000000000000000000" pitchFamily="2" charset="2"/>
              <a:buChar char="Ø"/>
            </a:pPr>
            <a:r>
              <a:rPr lang="en-CA" sz="3200" dirty="0">
                <a:effectLst/>
                <a:latin typeface="Calibri" panose="020F0502020204030204" pitchFamily="34" charset="0"/>
                <a:ea typeface="Times New Roman" panose="02020603050405020304" pitchFamily="18" charset="0"/>
                <a:cs typeface="Calibri" panose="020F0502020204030204" pitchFamily="34" charset="0"/>
              </a:rPr>
              <a:t>Not serious about any climate targets </a:t>
            </a:r>
            <a:endParaRPr lang="en-CA" sz="3200" dirty="0">
              <a:effectLst/>
              <a:latin typeface="Calibri" panose="020F0502020204030204" pitchFamily="34" charset="0"/>
              <a:ea typeface="Times New Roman" panose="02020603050405020304" pitchFamily="18" charset="0"/>
            </a:endParaRPr>
          </a:p>
          <a:p>
            <a:endParaRPr lang="en-CA" dirty="0"/>
          </a:p>
        </p:txBody>
      </p:sp>
    </p:spTree>
    <p:extLst>
      <p:ext uri="{BB962C8B-B14F-4D97-AF65-F5344CB8AC3E}">
        <p14:creationId xmlns:p14="http://schemas.microsoft.com/office/powerpoint/2010/main" val="4023194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C755C-CEDD-4C8A-BEF1-36702F259307}"/>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A climate plan requires both mitigation and adaptation </a:t>
            </a:r>
          </a:p>
        </p:txBody>
      </p:sp>
      <p:sp>
        <p:nvSpPr>
          <p:cNvPr id="5" name="Text Placeholder 4">
            <a:extLst>
              <a:ext uri="{FF2B5EF4-FFF2-40B4-BE49-F238E27FC236}">
                <a16:creationId xmlns:a16="http://schemas.microsoft.com/office/drawing/2014/main" id="{1078BAFD-1D52-4EB7-8E78-A87E0F550411}"/>
              </a:ext>
            </a:extLst>
          </p:cNvPr>
          <p:cNvSpPr>
            <a:spLocks noGrp="1"/>
          </p:cNvSpPr>
          <p:nvPr>
            <p:ph type="body" idx="1"/>
          </p:nvPr>
        </p:nvSpPr>
        <p:spPr/>
        <p:txBody>
          <a:bodyPr>
            <a:normAutofit/>
          </a:bodyPr>
          <a:lstStyle/>
          <a:p>
            <a:r>
              <a:rPr lang="en-CA" sz="2800" dirty="0"/>
              <a:t>Mitigation</a:t>
            </a:r>
          </a:p>
        </p:txBody>
      </p:sp>
      <p:sp>
        <p:nvSpPr>
          <p:cNvPr id="6" name="Content Placeholder 5">
            <a:extLst>
              <a:ext uri="{FF2B5EF4-FFF2-40B4-BE49-F238E27FC236}">
                <a16:creationId xmlns:a16="http://schemas.microsoft.com/office/drawing/2014/main" id="{2BBCC0E0-C36F-4DE1-BCF5-0CBC758E5518}"/>
              </a:ext>
            </a:extLst>
          </p:cNvPr>
          <p:cNvSpPr>
            <a:spLocks noGrp="1"/>
          </p:cNvSpPr>
          <p:nvPr>
            <p:ph sz="half" idx="2"/>
          </p:nvPr>
        </p:nvSpPr>
        <p:spPr/>
        <p:txBody>
          <a:bodyPr>
            <a:normAutofit lnSpcReduction="10000"/>
          </a:bodyPr>
          <a:lstStyle/>
          <a:p>
            <a:r>
              <a:rPr lang="en-CA" sz="2800" dirty="0"/>
              <a:t>Reduce Greenhouse gas emissions</a:t>
            </a:r>
          </a:p>
        </p:txBody>
      </p:sp>
      <p:sp>
        <p:nvSpPr>
          <p:cNvPr id="7" name="Text Placeholder 6">
            <a:extLst>
              <a:ext uri="{FF2B5EF4-FFF2-40B4-BE49-F238E27FC236}">
                <a16:creationId xmlns:a16="http://schemas.microsoft.com/office/drawing/2014/main" id="{76A55606-A77A-4BF5-B557-C7816F6EA35E}"/>
              </a:ext>
            </a:extLst>
          </p:cNvPr>
          <p:cNvSpPr>
            <a:spLocks noGrp="1"/>
          </p:cNvSpPr>
          <p:nvPr>
            <p:ph type="body" sz="quarter" idx="3"/>
          </p:nvPr>
        </p:nvSpPr>
        <p:spPr/>
        <p:txBody>
          <a:bodyPr>
            <a:normAutofit/>
          </a:bodyPr>
          <a:lstStyle/>
          <a:p>
            <a:r>
              <a:rPr lang="en-CA" sz="2800" dirty="0"/>
              <a:t>Adaptation</a:t>
            </a:r>
          </a:p>
        </p:txBody>
      </p:sp>
      <p:sp>
        <p:nvSpPr>
          <p:cNvPr id="9" name="Content Placeholder 8">
            <a:extLst>
              <a:ext uri="{FF2B5EF4-FFF2-40B4-BE49-F238E27FC236}">
                <a16:creationId xmlns:a16="http://schemas.microsoft.com/office/drawing/2014/main" id="{8492AD3E-F868-4A35-AD4F-5D5D84FD24BA}"/>
              </a:ext>
            </a:extLst>
          </p:cNvPr>
          <p:cNvSpPr>
            <a:spLocks noGrp="1"/>
          </p:cNvSpPr>
          <p:nvPr>
            <p:ph sz="quarter" idx="4"/>
          </p:nvPr>
        </p:nvSpPr>
        <p:spPr/>
        <p:txBody>
          <a:bodyPr>
            <a:normAutofit lnSpcReduction="10000"/>
          </a:bodyPr>
          <a:lstStyle/>
          <a:p>
            <a:r>
              <a:rPr lang="en-CA" sz="2800" dirty="0"/>
              <a:t>Reduce risk and increase resilience</a:t>
            </a:r>
          </a:p>
          <a:p>
            <a:r>
              <a:rPr lang="en-CA" sz="2800" dirty="0"/>
              <a:t>Reducing and preventing losses from severe weather events</a:t>
            </a:r>
          </a:p>
          <a:p>
            <a:endParaRPr lang="en-CA" dirty="0"/>
          </a:p>
        </p:txBody>
      </p:sp>
    </p:spTree>
    <p:extLst>
      <p:ext uri="{BB962C8B-B14F-4D97-AF65-F5344CB8AC3E}">
        <p14:creationId xmlns:p14="http://schemas.microsoft.com/office/powerpoint/2010/main" val="125494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BF4A-F9FC-4427-BD02-7D95D8D85250}"/>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The conclusions</a:t>
            </a:r>
          </a:p>
        </p:txBody>
      </p:sp>
      <p:sp>
        <p:nvSpPr>
          <p:cNvPr id="3" name="Content Placeholder 2">
            <a:extLst>
              <a:ext uri="{FF2B5EF4-FFF2-40B4-BE49-F238E27FC236}">
                <a16:creationId xmlns:a16="http://schemas.microsoft.com/office/drawing/2014/main" id="{EBE7D861-B072-4284-A8B5-9F1368FB0B77}"/>
              </a:ext>
            </a:extLst>
          </p:cNvPr>
          <p:cNvSpPr>
            <a:spLocks noGrp="1"/>
          </p:cNvSpPr>
          <p:nvPr>
            <p:ph sz="half" idx="1"/>
          </p:nvPr>
        </p:nvSpPr>
        <p:spPr/>
        <p:txBody>
          <a:bodyPr>
            <a:normAutofit/>
          </a:bodyPr>
          <a:lstStyle/>
          <a:p>
            <a:pPr marL="457200" indent="-457200">
              <a:buFont typeface="+mj-lt"/>
              <a:buAutoNum type="arabicPeriod"/>
            </a:pPr>
            <a:r>
              <a:rPr lang="en-CA" sz="2800" dirty="0"/>
              <a:t>Stop fossil fuel expansion</a:t>
            </a:r>
          </a:p>
          <a:p>
            <a:pPr marL="457200" indent="-457200">
              <a:buFont typeface="+mj-lt"/>
              <a:buAutoNum type="arabicPeriod"/>
            </a:pPr>
            <a:r>
              <a:rPr lang="en-CA" sz="2800" dirty="0"/>
              <a:t>Rapidly phase out the production and burning of fossil fuels</a:t>
            </a:r>
          </a:p>
          <a:p>
            <a:pPr marL="457200" indent="-457200">
              <a:buFont typeface="+mj-lt"/>
              <a:buAutoNum type="arabicPeriod"/>
            </a:pPr>
            <a:r>
              <a:rPr lang="en-CA" sz="2800" dirty="0"/>
              <a:t>Invest heavily in renewable energy</a:t>
            </a:r>
          </a:p>
        </p:txBody>
      </p:sp>
      <p:pic>
        <p:nvPicPr>
          <p:cNvPr id="5" name="Content Placeholder 4">
            <a:extLst>
              <a:ext uri="{FF2B5EF4-FFF2-40B4-BE49-F238E27FC236}">
                <a16:creationId xmlns:a16="http://schemas.microsoft.com/office/drawing/2014/main" id="{502CA2CE-0C86-4B06-940E-F64AD205517B}"/>
              </a:ext>
            </a:extLst>
          </p:cNvPr>
          <p:cNvPicPr>
            <a:picLocks noGrp="1" noChangeAspect="1"/>
          </p:cNvPicPr>
          <p:nvPr>
            <p:ph sz="half" idx="2"/>
          </p:nvPr>
        </p:nvPicPr>
        <p:blipFill>
          <a:blip r:embed="rId3"/>
          <a:stretch>
            <a:fillRect/>
          </a:stretch>
        </p:blipFill>
        <p:spPr>
          <a:xfrm>
            <a:off x="6413500" y="2286661"/>
            <a:ext cx="4645025" cy="2903804"/>
          </a:xfrm>
          <a:prstGeom prst="rect">
            <a:avLst/>
          </a:prstGeom>
        </p:spPr>
      </p:pic>
    </p:spTree>
    <p:extLst>
      <p:ext uri="{BB962C8B-B14F-4D97-AF65-F5344CB8AC3E}">
        <p14:creationId xmlns:p14="http://schemas.microsoft.com/office/powerpoint/2010/main" val="17852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94A8C-FAB7-4A2A-BE4B-0E4A6C8E47C3}"/>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The climate crisis is here</a:t>
            </a:r>
          </a:p>
        </p:txBody>
      </p:sp>
      <p:sp>
        <p:nvSpPr>
          <p:cNvPr id="6" name="Content Placeholder 5">
            <a:extLst>
              <a:ext uri="{FF2B5EF4-FFF2-40B4-BE49-F238E27FC236}">
                <a16:creationId xmlns:a16="http://schemas.microsoft.com/office/drawing/2014/main" id="{59879646-D1C4-463F-95A4-39266B48C768}"/>
              </a:ext>
            </a:extLst>
          </p:cNvPr>
          <p:cNvSpPr>
            <a:spLocks noGrp="1"/>
          </p:cNvSpPr>
          <p:nvPr>
            <p:ph sz="half" idx="1"/>
          </p:nvPr>
        </p:nvSpPr>
        <p:spPr/>
        <p:txBody>
          <a:bodyPr/>
          <a:lstStyle/>
          <a:p>
            <a:r>
              <a:rPr lang="en-CA" dirty="0"/>
              <a:t>We are already dealing with destructive weather events and that is at 1.3 degree Celsius</a:t>
            </a:r>
          </a:p>
          <a:p>
            <a:r>
              <a:rPr lang="en-CA" dirty="0"/>
              <a:t>Severe weather damage to homes, businesses and public infrastructure</a:t>
            </a:r>
          </a:p>
          <a:p>
            <a:r>
              <a:rPr lang="en-CA" dirty="0"/>
              <a:t>Need to limit or prevent losses from floods and fires and droughts and storms and heat waves and….</a:t>
            </a:r>
          </a:p>
          <a:p>
            <a:endParaRPr lang="en-CA" dirty="0"/>
          </a:p>
        </p:txBody>
      </p:sp>
      <p:pic>
        <p:nvPicPr>
          <p:cNvPr id="8" name="Content Placeholder 7">
            <a:extLst>
              <a:ext uri="{FF2B5EF4-FFF2-40B4-BE49-F238E27FC236}">
                <a16:creationId xmlns:a16="http://schemas.microsoft.com/office/drawing/2014/main" id="{989707FA-F320-4650-B3FE-60BE17AA7AFB}"/>
              </a:ext>
            </a:extLst>
          </p:cNvPr>
          <p:cNvPicPr>
            <a:picLocks noGrp="1" noChangeAspect="1"/>
          </p:cNvPicPr>
          <p:nvPr>
            <p:ph sz="half" idx="2"/>
          </p:nvPr>
        </p:nvPicPr>
        <p:blipFill>
          <a:blip r:embed="rId3"/>
          <a:stretch>
            <a:fillRect/>
          </a:stretch>
        </p:blipFill>
        <p:spPr>
          <a:xfrm>
            <a:off x="6413500" y="2431405"/>
            <a:ext cx="4645025" cy="2614315"/>
          </a:xfrm>
          <a:prstGeom prst="rect">
            <a:avLst/>
          </a:prstGeom>
        </p:spPr>
      </p:pic>
    </p:spTree>
    <p:extLst>
      <p:ext uri="{BB962C8B-B14F-4D97-AF65-F5344CB8AC3E}">
        <p14:creationId xmlns:p14="http://schemas.microsoft.com/office/powerpoint/2010/main" val="1828891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5CADAE2-25EA-4688-B668-D0DD528DBB7B}"/>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Ontario’s Adaptation Plan</a:t>
            </a:r>
          </a:p>
        </p:txBody>
      </p:sp>
      <p:pic>
        <p:nvPicPr>
          <p:cNvPr id="16" name="Content Placeholder 15">
            <a:extLst>
              <a:ext uri="{FF2B5EF4-FFF2-40B4-BE49-F238E27FC236}">
                <a16:creationId xmlns:a16="http://schemas.microsoft.com/office/drawing/2014/main" id="{DCD6FB8D-0FB6-45F2-92A4-46EBDFAECC28}"/>
              </a:ext>
            </a:extLst>
          </p:cNvPr>
          <p:cNvPicPr>
            <a:picLocks noGrp="1" noChangeAspect="1"/>
          </p:cNvPicPr>
          <p:nvPr>
            <p:ph sz="half" idx="1"/>
          </p:nvPr>
        </p:nvPicPr>
        <p:blipFill>
          <a:blip r:embed="rId3"/>
          <a:stretch>
            <a:fillRect/>
          </a:stretch>
        </p:blipFill>
        <p:spPr>
          <a:xfrm>
            <a:off x="1447800" y="2186290"/>
            <a:ext cx="4645025" cy="3098195"/>
          </a:xfrm>
          <a:prstGeom prst="rect">
            <a:avLst/>
          </a:prstGeom>
        </p:spPr>
      </p:pic>
      <p:pic>
        <p:nvPicPr>
          <p:cNvPr id="15" name="Content Placeholder 14">
            <a:extLst>
              <a:ext uri="{FF2B5EF4-FFF2-40B4-BE49-F238E27FC236}">
                <a16:creationId xmlns:a16="http://schemas.microsoft.com/office/drawing/2014/main" id="{65C28AA6-68B0-4436-9953-3EDAE522D941}"/>
              </a:ext>
            </a:extLst>
          </p:cNvPr>
          <p:cNvPicPr>
            <a:picLocks noGrp="1" noChangeAspect="1"/>
          </p:cNvPicPr>
          <p:nvPr>
            <p:ph sz="half" idx="2"/>
          </p:nvPr>
        </p:nvPicPr>
        <p:blipFill rotWithShape="1">
          <a:blip r:embed="rId4"/>
          <a:stretch/>
        </p:blipFill>
        <p:spPr>
          <a:xfrm>
            <a:off x="6413500" y="2446665"/>
            <a:ext cx="4645025" cy="2583795"/>
          </a:xfrm>
          <a:prstGeom prst="rect">
            <a:avLst/>
          </a:prstGeom>
        </p:spPr>
      </p:pic>
    </p:spTree>
    <p:extLst>
      <p:ext uri="{BB962C8B-B14F-4D97-AF65-F5344CB8AC3E}">
        <p14:creationId xmlns:p14="http://schemas.microsoft.com/office/powerpoint/2010/main" val="719848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38EA8-CF93-4AE9-90F2-EA17C33EC165}"/>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When the Ford government says anything about adaptation</a:t>
            </a:r>
          </a:p>
        </p:txBody>
      </p:sp>
      <p:sp>
        <p:nvSpPr>
          <p:cNvPr id="3" name="Content Placeholder 2">
            <a:extLst>
              <a:ext uri="{FF2B5EF4-FFF2-40B4-BE49-F238E27FC236}">
                <a16:creationId xmlns:a16="http://schemas.microsoft.com/office/drawing/2014/main" id="{C352BD7A-541E-4857-B243-C5B48B27ABC7}"/>
              </a:ext>
            </a:extLst>
          </p:cNvPr>
          <p:cNvSpPr>
            <a:spLocks noGrp="1"/>
          </p:cNvSpPr>
          <p:nvPr>
            <p:ph sz="half" idx="1"/>
          </p:nvPr>
        </p:nvSpPr>
        <p:spPr/>
        <p:txBody>
          <a:bodyPr/>
          <a:lstStyle/>
          <a:p>
            <a:r>
              <a:rPr lang="en-CA" sz="3200" dirty="0"/>
              <a:t>It  is vague, confused and without the required financial commitments</a:t>
            </a:r>
          </a:p>
          <a:p>
            <a:endParaRPr lang="en-CA" dirty="0"/>
          </a:p>
        </p:txBody>
      </p:sp>
      <p:sp>
        <p:nvSpPr>
          <p:cNvPr id="4" name="Content Placeholder 3">
            <a:extLst>
              <a:ext uri="{FF2B5EF4-FFF2-40B4-BE49-F238E27FC236}">
                <a16:creationId xmlns:a16="http://schemas.microsoft.com/office/drawing/2014/main" id="{55733F19-EB57-4FFD-B6C4-4B1CBB70802D}"/>
              </a:ext>
            </a:extLst>
          </p:cNvPr>
          <p:cNvSpPr>
            <a:spLocks noGrp="1"/>
          </p:cNvSpPr>
          <p:nvPr>
            <p:ph sz="half" idx="2"/>
          </p:nvPr>
        </p:nvSpPr>
        <p:spPr/>
        <p:txBody>
          <a:bodyPr/>
          <a:lstStyle/>
          <a:p>
            <a:endParaRPr lang="en-CA" dirty="0"/>
          </a:p>
        </p:txBody>
      </p:sp>
      <p:pic>
        <p:nvPicPr>
          <p:cNvPr id="5" name="Picture 4">
            <a:extLst>
              <a:ext uri="{FF2B5EF4-FFF2-40B4-BE49-F238E27FC236}">
                <a16:creationId xmlns:a16="http://schemas.microsoft.com/office/drawing/2014/main" id="{F9B075E3-28CE-4CF0-A0C1-CA390DF0DA54}"/>
              </a:ext>
            </a:extLst>
          </p:cNvPr>
          <p:cNvPicPr>
            <a:picLocks noChangeAspect="1"/>
          </p:cNvPicPr>
          <p:nvPr/>
        </p:nvPicPr>
        <p:blipFill rotWithShape="1">
          <a:blip r:embed="rId3"/>
          <a:srcRect l="68270" t="37980" r="15654" b="23354"/>
          <a:stretch/>
        </p:blipFill>
        <p:spPr>
          <a:xfrm>
            <a:off x="7531688" y="2010878"/>
            <a:ext cx="2409317" cy="3916400"/>
          </a:xfrm>
          <a:prstGeom prst="rect">
            <a:avLst/>
          </a:prstGeom>
        </p:spPr>
      </p:pic>
    </p:spTree>
    <p:extLst>
      <p:ext uri="{BB962C8B-B14F-4D97-AF65-F5344CB8AC3E}">
        <p14:creationId xmlns:p14="http://schemas.microsoft.com/office/powerpoint/2010/main" val="2599707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5682C5-F7CD-4E76-925B-20D7697B11DA}"/>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Ontario’s Climate Advisory Panel</a:t>
            </a:r>
          </a:p>
        </p:txBody>
      </p:sp>
      <p:sp>
        <p:nvSpPr>
          <p:cNvPr id="6" name="Content Placeholder 5">
            <a:extLst>
              <a:ext uri="{FF2B5EF4-FFF2-40B4-BE49-F238E27FC236}">
                <a16:creationId xmlns:a16="http://schemas.microsoft.com/office/drawing/2014/main" id="{3FCD750A-2B77-41A0-AC20-52CCCE272351}"/>
              </a:ext>
            </a:extLst>
          </p:cNvPr>
          <p:cNvSpPr>
            <a:spLocks noGrp="1"/>
          </p:cNvSpPr>
          <p:nvPr>
            <p:ph idx="1"/>
          </p:nvPr>
        </p:nvSpPr>
        <p:spPr/>
        <p:txBody>
          <a:bodyPr>
            <a:normAutofit lnSpcReduction="10000"/>
          </a:bodyPr>
          <a:lstStyle/>
          <a:p>
            <a:r>
              <a:rPr lang="en-CA" sz="2800" dirty="0"/>
              <a:t>Set up in 2019 as part of the ‘Made in Ontario’ climate plan</a:t>
            </a:r>
          </a:p>
          <a:p>
            <a:r>
              <a:rPr lang="en-CA" sz="2800" dirty="0"/>
              <a:t>“The development and implementation of climate change resilience commitments”</a:t>
            </a:r>
          </a:p>
          <a:p>
            <a:r>
              <a:rPr lang="en-CA" sz="2800" dirty="0"/>
              <a:t>The final report was supposedly submitted last November </a:t>
            </a:r>
          </a:p>
          <a:p>
            <a:r>
              <a:rPr lang="en-CA" sz="2800" dirty="0"/>
              <a:t>The Standing Committee on Public Accounts recommended the government make the advice publicly available.</a:t>
            </a:r>
          </a:p>
          <a:p>
            <a:pPr marL="0" indent="0">
              <a:buNone/>
            </a:pPr>
            <a:endParaRPr lang="en-CA" sz="4000" dirty="0"/>
          </a:p>
        </p:txBody>
      </p:sp>
    </p:spTree>
    <p:extLst>
      <p:ext uri="{BB962C8B-B14F-4D97-AF65-F5344CB8AC3E}">
        <p14:creationId xmlns:p14="http://schemas.microsoft.com/office/powerpoint/2010/main" val="2298059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FE864C-A532-4B47-AB19-E818795CC285}"/>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Part 3: A legacy of climate crimes</a:t>
            </a:r>
          </a:p>
        </p:txBody>
      </p:sp>
      <p:sp>
        <p:nvSpPr>
          <p:cNvPr id="5" name="Text Placeholder 4">
            <a:extLst>
              <a:ext uri="{FF2B5EF4-FFF2-40B4-BE49-F238E27FC236}">
                <a16:creationId xmlns:a16="http://schemas.microsoft.com/office/drawing/2014/main" id="{7D669DB8-821C-4A11-8273-DBE58D7B69B2}"/>
              </a:ext>
            </a:extLst>
          </p:cNvPr>
          <p:cNvSpPr>
            <a:spLocks noGrp="1"/>
          </p:cNvSpPr>
          <p:nvPr>
            <p:ph type="body" idx="1"/>
          </p:nvPr>
        </p:nvSpPr>
        <p:spPr/>
        <p:txBody>
          <a:bodyPr>
            <a:normAutofit/>
          </a:bodyPr>
          <a:lstStyle/>
          <a:p>
            <a:r>
              <a:rPr lang="en-CA" sz="3200" dirty="0"/>
              <a:t>Ford is a climate denier</a:t>
            </a:r>
          </a:p>
        </p:txBody>
      </p:sp>
    </p:spTree>
    <p:extLst>
      <p:ext uri="{BB962C8B-B14F-4D97-AF65-F5344CB8AC3E}">
        <p14:creationId xmlns:p14="http://schemas.microsoft.com/office/powerpoint/2010/main" val="18450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C19354-C9EB-4103-B143-5B9E3C4B8371}"/>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The economic framing of the climate plan</a:t>
            </a:r>
          </a:p>
        </p:txBody>
      </p:sp>
      <p:sp>
        <p:nvSpPr>
          <p:cNvPr id="7" name="Text Placeholder 6">
            <a:extLst>
              <a:ext uri="{FF2B5EF4-FFF2-40B4-BE49-F238E27FC236}">
                <a16:creationId xmlns:a16="http://schemas.microsoft.com/office/drawing/2014/main" id="{BCA5F8AC-2C58-4F71-B933-030828F1BBC8}"/>
              </a:ext>
            </a:extLst>
          </p:cNvPr>
          <p:cNvSpPr>
            <a:spLocks noGrp="1"/>
          </p:cNvSpPr>
          <p:nvPr>
            <p:ph type="body" idx="1"/>
          </p:nvPr>
        </p:nvSpPr>
        <p:spPr/>
        <p:txBody>
          <a:bodyPr/>
          <a:lstStyle/>
          <a:p>
            <a:r>
              <a:rPr lang="en-CA" sz="2800" dirty="0"/>
              <a:t>Captured in three quotes</a:t>
            </a:r>
          </a:p>
          <a:p>
            <a:endParaRPr lang="en-CA" dirty="0"/>
          </a:p>
        </p:txBody>
      </p:sp>
    </p:spTree>
    <p:extLst>
      <p:ext uri="{BB962C8B-B14F-4D97-AF65-F5344CB8AC3E}">
        <p14:creationId xmlns:p14="http://schemas.microsoft.com/office/powerpoint/2010/main" val="3616229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1B3316-2A67-4E46-84B1-111762363F84}"/>
              </a:ext>
            </a:extLst>
          </p:cNvPr>
          <p:cNvSpPr>
            <a:spLocks noGrp="1"/>
          </p:cNvSpPr>
          <p:nvPr>
            <p:ph type="title"/>
          </p:nvPr>
        </p:nvSpPr>
        <p:spPr/>
        <p:txBody>
          <a:bodyPr>
            <a:normAutofit/>
          </a:bodyPr>
          <a:lstStyle/>
          <a:p>
            <a:r>
              <a:rPr lang="en-CA" i="1" dirty="0">
                <a:latin typeface="Calibri" panose="020F0502020204030204" pitchFamily="34" charset="0"/>
                <a:cs typeface="Calibri" panose="020F0502020204030204" pitchFamily="34" charset="0"/>
              </a:rPr>
              <a:t>The first: “Terrible, terrible wind turbines.”</a:t>
            </a:r>
          </a:p>
        </p:txBody>
      </p:sp>
      <p:pic>
        <p:nvPicPr>
          <p:cNvPr id="17" name="Content Placeholder 16">
            <a:extLst>
              <a:ext uri="{FF2B5EF4-FFF2-40B4-BE49-F238E27FC236}">
                <a16:creationId xmlns:a16="http://schemas.microsoft.com/office/drawing/2014/main" id="{408D8AEE-0019-4F83-8F14-7139B87DE1E0}"/>
              </a:ext>
            </a:extLst>
          </p:cNvPr>
          <p:cNvPicPr>
            <a:picLocks noGrp="1" noChangeAspect="1"/>
          </p:cNvPicPr>
          <p:nvPr>
            <p:ph idx="1"/>
          </p:nvPr>
        </p:nvPicPr>
        <p:blipFill>
          <a:blip r:embed="rId3"/>
          <a:stretch>
            <a:fillRect/>
          </a:stretch>
        </p:blipFill>
        <p:spPr>
          <a:xfrm>
            <a:off x="729205" y="2036903"/>
            <a:ext cx="4212415" cy="3159311"/>
          </a:xfrm>
          <a:prstGeom prst="rect">
            <a:avLst/>
          </a:prstGeom>
        </p:spPr>
      </p:pic>
      <p:pic>
        <p:nvPicPr>
          <p:cNvPr id="12" name="Picture 11">
            <a:extLst>
              <a:ext uri="{FF2B5EF4-FFF2-40B4-BE49-F238E27FC236}">
                <a16:creationId xmlns:a16="http://schemas.microsoft.com/office/drawing/2014/main" id="{2BCBB24C-E96D-4AAD-AEC8-77D6D72131B2}"/>
              </a:ext>
            </a:extLst>
          </p:cNvPr>
          <p:cNvPicPr>
            <a:picLocks noChangeAspect="1"/>
          </p:cNvPicPr>
          <p:nvPr/>
        </p:nvPicPr>
        <p:blipFill>
          <a:blip r:embed="rId4"/>
          <a:stretch>
            <a:fillRect/>
          </a:stretch>
        </p:blipFill>
        <p:spPr>
          <a:xfrm>
            <a:off x="7737060" y="2300895"/>
            <a:ext cx="3942116" cy="2968906"/>
          </a:xfrm>
          <a:prstGeom prst="rect">
            <a:avLst/>
          </a:prstGeom>
        </p:spPr>
      </p:pic>
      <p:sp>
        <p:nvSpPr>
          <p:cNvPr id="8" name="TextBox 7">
            <a:extLst>
              <a:ext uri="{FF2B5EF4-FFF2-40B4-BE49-F238E27FC236}">
                <a16:creationId xmlns:a16="http://schemas.microsoft.com/office/drawing/2014/main" id="{CBFA6ABB-0565-4766-8DF7-55C5B5C4FB38}"/>
              </a:ext>
            </a:extLst>
          </p:cNvPr>
          <p:cNvSpPr txBox="1"/>
          <p:nvPr/>
        </p:nvSpPr>
        <p:spPr>
          <a:xfrm>
            <a:off x="5266480" y="2757478"/>
            <a:ext cx="2366407" cy="2246769"/>
          </a:xfrm>
          <a:prstGeom prst="rect">
            <a:avLst/>
          </a:prstGeom>
          <a:noFill/>
        </p:spPr>
        <p:txBody>
          <a:bodyPr wrap="square">
            <a:spAutoFit/>
          </a:bodyPr>
          <a:lstStyle/>
          <a:p>
            <a:r>
              <a:rPr lang="en-CA" sz="2800" i="1" dirty="0">
                <a:latin typeface="Arial Narrow" panose="020B0606020202030204" pitchFamily="34" charset="0"/>
              </a:rPr>
              <a:t>“If we had the chance to get rid of all the windmills we would”</a:t>
            </a:r>
            <a:endParaRPr lang="en-CA" sz="2800" dirty="0"/>
          </a:p>
        </p:txBody>
      </p:sp>
    </p:spTree>
    <p:extLst>
      <p:ext uri="{BB962C8B-B14F-4D97-AF65-F5344CB8AC3E}">
        <p14:creationId xmlns:p14="http://schemas.microsoft.com/office/powerpoint/2010/main" val="3275349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A328-F6F2-4986-BE3E-BFF801DAF618}"/>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The second: Doug Ford’s third environment minister</a:t>
            </a:r>
          </a:p>
        </p:txBody>
      </p:sp>
      <p:pic>
        <p:nvPicPr>
          <p:cNvPr id="2050" name="Picture 2" descr="Image">
            <a:extLst>
              <a:ext uri="{FF2B5EF4-FFF2-40B4-BE49-F238E27FC236}">
                <a16:creationId xmlns:a16="http://schemas.microsoft.com/office/drawing/2014/main" id="{3435F472-D4B6-46EE-9674-6D5FB91B3BD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13111" y="1973595"/>
            <a:ext cx="2587228" cy="34496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081B58-78F9-4039-8466-B22003535173}"/>
              </a:ext>
            </a:extLst>
          </p:cNvPr>
          <p:cNvSpPr txBox="1"/>
          <p:nvPr/>
        </p:nvSpPr>
        <p:spPr>
          <a:xfrm>
            <a:off x="1391662" y="2573080"/>
            <a:ext cx="5944804" cy="2277547"/>
          </a:xfrm>
          <a:prstGeom prst="rect">
            <a:avLst/>
          </a:prstGeom>
          <a:noFill/>
        </p:spPr>
        <p:txBody>
          <a:bodyPr wrap="square">
            <a:spAutoFit/>
          </a:bodyPr>
          <a:lstStyle/>
          <a:p>
            <a:r>
              <a:rPr lang="en-CA" sz="14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en-CA" sz="3200" dirty="0">
                <a:solidFill>
                  <a:srgbClr val="3E3C3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CA" sz="3200" i="1" dirty="0">
                <a:effectLst/>
                <a:latin typeface="Times New Roman" panose="02020603050405020304" pitchFamily="18" charset="0"/>
                <a:ea typeface="Times New Roman" panose="02020603050405020304" pitchFamily="18" charset="0"/>
                <a:cs typeface="Times New Roman" panose="02020603050405020304" pitchFamily="18" charset="0"/>
              </a:rPr>
              <a:t>This idea that the government can regulate and legislate its way to net zero or to combat climate change is an absolute fallacy,” </a:t>
            </a:r>
            <a:endParaRPr lang="en-CA" sz="32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718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93D8-5FE7-4B40-8AA0-7B4F8DB8E124}"/>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The Third: Ontario Finance Minister: Nov 2021 finance statement</a:t>
            </a:r>
          </a:p>
        </p:txBody>
      </p:sp>
      <p:pic>
        <p:nvPicPr>
          <p:cNvPr id="7" name="Content Placeholder 6">
            <a:extLst>
              <a:ext uri="{FF2B5EF4-FFF2-40B4-BE49-F238E27FC236}">
                <a16:creationId xmlns:a16="http://schemas.microsoft.com/office/drawing/2014/main" id="{7838C6F0-1ACB-4A2E-9EFF-1BA41D5DAB6B}"/>
              </a:ext>
            </a:extLst>
          </p:cNvPr>
          <p:cNvPicPr>
            <a:picLocks noGrp="1" noChangeAspect="1"/>
          </p:cNvPicPr>
          <p:nvPr>
            <p:ph sz="half" idx="1"/>
          </p:nvPr>
        </p:nvPicPr>
        <p:blipFill>
          <a:blip r:embed="rId3"/>
          <a:stretch>
            <a:fillRect/>
          </a:stretch>
        </p:blipFill>
        <p:spPr>
          <a:xfrm>
            <a:off x="1449217" y="2017343"/>
            <a:ext cx="3984154" cy="2656102"/>
          </a:xfrm>
          <a:prstGeom prst="rect">
            <a:avLst/>
          </a:prstGeom>
        </p:spPr>
      </p:pic>
      <p:sp>
        <p:nvSpPr>
          <p:cNvPr id="8" name="Content Placeholder 7">
            <a:extLst>
              <a:ext uri="{FF2B5EF4-FFF2-40B4-BE49-F238E27FC236}">
                <a16:creationId xmlns:a16="http://schemas.microsoft.com/office/drawing/2014/main" id="{0F5CAE9A-E9C1-4E21-9579-D4293B4BAAA2}"/>
              </a:ext>
            </a:extLst>
          </p:cNvPr>
          <p:cNvSpPr>
            <a:spLocks noGrp="1"/>
          </p:cNvSpPr>
          <p:nvPr>
            <p:ph sz="half" idx="2"/>
          </p:nvPr>
        </p:nvSpPr>
        <p:spPr/>
        <p:txBody>
          <a:bodyPr>
            <a:normAutofit/>
          </a:bodyPr>
          <a:lstStyle/>
          <a:p>
            <a:pPr marL="0" indent="0">
              <a:buNone/>
            </a:pPr>
            <a:r>
              <a:rPr lang="en-CA" sz="3200" i="1" dirty="0"/>
              <a:t>“We are ready to build bigger. We are ready to build faster than ever before”</a:t>
            </a:r>
          </a:p>
        </p:txBody>
      </p:sp>
    </p:spTree>
    <p:extLst>
      <p:ext uri="{BB962C8B-B14F-4D97-AF65-F5344CB8AC3E}">
        <p14:creationId xmlns:p14="http://schemas.microsoft.com/office/powerpoint/2010/main" val="1410860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A5F2-A435-4A88-8570-2288A1FB8AD8}"/>
              </a:ext>
            </a:extLst>
          </p:cNvPr>
          <p:cNvSpPr>
            <a:spLocks noGrp="1"/>
          </p:cNvSpPr>
          <p:nvPr>
            <p:ph type="title"/>
          </p:nvPr>
        </p:nvSpPr>
        <p:spPr/>
        <p:txBody>
          <a:bodyPr/>
          <a:lstStyle/>
          <a:p>
            <a:r>
              <a:rPr lang="en-CA" dirty="0"/>
              <a:t> </a:t>
            </a:r>
            <a:r>
              <a:rPr lang="en-CA" dirty="0">
                <a:latin typeface="Calibri" panose="020F0502020204030204" pitchFamily="34" charset="0"/>
                <a:cs typeface="Calibri" panose="020F0502020204030204" pitchFamily="34" charset="0"/>
              </a:rPr>
              <a:t>the trinity of influences behind the Ford climate plan</a:t>
            </a:r>
          </a:p>
        </p:txBody>
      </p:sp>
      <p:graphicFrame>
        <p:nvGraphicFramePr>
          <p:cNvPr id="4" name="Content Placeholder 3">
            <a:extLst>
              <a:ext uri="{FF2B5EF4-FFF2-40B4-BE49-F238E27FC236}">
                <a16:creationId xmlns:a16="http://schemas.microsoft.com/office/drawing/2014/main" id="{7E541BC8-1CD8-41BA-8CFB-C327C56486C1}"/>
              </a:ext>
            </a:extLst>
          </p:cNvPr>
          <p:cNvGraphicFramePr>
            <a:graphicFrameLocks noGrp="1"/>
          </p:cNvGraphicFramePr>
          <p:nvPr>
            <p:ph idx="1"/>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0023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8BCE81-173D-4758-96FD-9F9BD9063268}"/>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The situation is frightening and the language conveys it</a:t>
            </a:r>
          </a:p>
        </p:txBody>
      </p:sp>
      <p:sp>
        <p:nvSpPr>
          <p:cNvPr id="7" name="Content Placeholder 6">
            <a:extLst>
              <a:ext uri="{FF2B5EF4-FFF2-40B4-BE49-F238E27FC236}">
                <a16:creationId xmlns:a16="http://schemas.microsoft.com/office/drawing/2014/main" id="{8860CC94-1363-43A3-BA59-EDF3DAED6371}"/>
              </a:ext>
            </a:extLst>
          </p:cNvPr>
          <p:cNvSpPr>
            <a:spLocks noGrp="1"/>
          </p:cNvSpPr>
          <p:nvPr>
            <p:ph idx="1"/>
          </p:nvPr>
        </p:nvSpPr>
        <p:spPr/>
        <p:txBody>
          <a:bodyPr>
            <a:normAutofit/>
          </a:bodyPr>
          <a:lstStyle/>
          <a:p>
            <a:pPr marL="0" indent="0">
              <a:buNone/>
            </a:pPr>
            <a:r>
              <a:rPr lang="en-CA" sz="3600" dirty="0">
                <a:effectLst/>
                <a:latin typeface="Calibri" panose="020F0502020204030204" pitchFamily="34" charset="0"/>
                <a:ea typeface="Times New Roman" panose="02020603050405020304" pitchFamily="18" charset="0"/>
                <a:cs typeface="Times New Roman" panose="02020603050405020304" pitchFamily="18" charset="0"/>
              </a:rPr>
              <a:t> </a:t>
            </a:r>
            <a:r>
              <a:rPr lang="en-CA" sz="3600" dirty="0">
                <a:latin typeface="Calibri" panose="020F0502020204030204" pitchFamily="34" charset="0"/>
                <a:ea typeface="Times New Roman" panose="02020603050405020304" pitchFamily="18" charset="0"/>
                <a:cs typeface="Times New Roman" panose="02020603050405020304" pitchFamily="18" charset="0"/>
              </a:rPr>
              <a:t>T</a:t>
            </a:r>
            <a:r>
              <a:rPr lang="en-CA" sz="3600" dirty="0">
                <a:effectLst/>
                <a:latin typeface="Calibri" panose="020F0502020204030204" pitchFamily="34" charset="0"/>
                <a:ea typeface="Times New Roman" panose="02020603050405020304" pitchFamily="18" charset="0"/>
                <a:cs typeface="Times New Roman" panose="02020603050405020304" pitchFamily="18" charset="0"/>
              </a:rPr>
              <a:t>he climate crisis </a:t>
            </a:r>
            <a:r>
              <a:rPr lang="en-CA" sz="3600" dirty="0">
                <a:latin typeface="Calibri" panose="020F0502020204030204" pitchFamily="34" charset="0"/>
                <a:ea typeface="Times New Roman" panose="02020603050405020304" pitchFamily="18" charset="0"/>
                <a:cs typeface="Times New Roman" panose="02020603050405020304" pitchFamily="18" charset="0"/>
              </a:rPr>
              <a:t>is</a:t>
            </a:r>
            <a:r>
              <a:rPr lang="en-CA" sz="3600" dirty="0">
                <a:effectLst/>
                <a:latin typeface="Calibri" panose="020F0502020204030204" pitchFamily="34" charset="0"/>
                <a:ea typeface="Times New Roman" panose="02020603050405020304" pitchFamily="18" charset="0"/>
                <a:cs typeface="Times New Roman" panose="02020603050405020304" pitchFamily="18" charset="0"/>
              </a:rPr>
              <a:t> leading to an </a:t>
            </a:r>
            <a:r>
              <a:rPr lang="en-CA" sz="3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“unimaginable and unforgiving” </a:t>
            </a:r>
            <a:r>
              <a:rPr lang="en-CA" sz="3600" dirty="0">
                <a:effectLst/>
                <a:latin typeface="Calibri" panose="020F0502020204030204" pitchFamily="34" charset="0"/>
                <a:ea typeface="Times New Roman" panose="02020603050405020304" pitchFamily="18" charset="0"/>
                <a:cs typeface="Times New Roman" panose="02020603050405020304" pitchFamily="18" charset="0"/>
              </a:rPr>
              <a:t>world. </a:t>
            </a:r>
            <a:endParaRPr lang="en-CA" sz="3600" dirty="0"/>
          </a:p>
        </p:txBody>
      </p:sp>
    </p:spTree>
    <p:extLst>
      <p:ext uri="{BB962C8B-B14F-4D97-AF65-F5344CB8AC3E}">
        <p14:creationId xmlns:p14="http://schemas.microsoft.com/office/powerpoint/2010/main" val="30060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4EE7-99F4-4C54-92E6-09E85A6208C0}"/>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Economic background to the climate plan</a:t>
            </a:r>
          </a:p>
        </p:txBody>
      </p:sp>
      <p:graphicFrame>
        <p:nvGraphicFramePr>
          <p:cNvPr id="4" name="Content Placeholder 3">
            <a:extLst>
              <a:ext uri="{FF2B5EF4-FFF2-40B4-BE49-F238E27FC236}">
                <a16:creationId xmlns:a16="http://schemas.microsoft.com/office/drawing/2014/main" id="{AD6A1BAC-0C89-4401-9556-81A555DC4459}"/>
              </a:ext>
            </a:extLst>
          </p:cNvPr>
          <p:cNvGraphicFramePr>
            <a:graphicFrameLocks noGrp="1"/>
          </p:cNvGraphicFramePr>
          <p:nvPr>
            <p:ph idx="1"/>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71297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6A1BAC-0C89-4401-9556-81A555DC4459}"/>
              </a:ext>
            </a:extLst>
          </p:cNvPr>
          <p:cNvGraphicFramePr>
            <a:graphicFrameLocks noGrp="1"/>
          </p:cNvGraphicFramePr>
          <p:nvPr>
            <p:ph idx="4294967295"/>
            <p:extLst>
              <p:ext uri="{D42A27DB-BD31-4B8C-83A1-F6EECF244321}">
                <p14:modId xmlns:p14="http://schemas.microsoft.com/office/powerpoint/2010/main" val="1977890933"/>
              </p:ext>
            </p:extLst>
          </p:nvPr>
        </p:nvGraphicFramePr>
        <p:xfrm>
          <a:off x="0" y="115888"/>
          <a:ext cx="11758246" cy="4687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54795CC-6A99-438F-B968-52126D44F475}"/>
              </a:ext>
            </a:extLst>
          </p:cNvPr>
          <p:cNvSpPr txBox="1"/>
          <p:nvPr/>
        </p:nvSpPr>
        <p:spPr>
          <a:xfrm>
            <a:off x="8831484" y="393539"/>
            <a:ext cx="2534855" cy="1754326"/>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CA" dirty="0"/>
              <a:t>Gas fired electrical plants</a:t>
            </a:r>
          </a:p>
          <a:p>
            <a:pPr marL="285750" indent="-285750">
              <a:buFont typeface="Arial" panose="020B0604020202020204" pitchFamily="34" charset="0"/>
              <a:buChar char="•"/>
            </a:pPr>
            <a:r>
              <a:rPr lang="en-CA" dirty="0"/>
              <a:t>Gas line expansion</a:t>
            </a:r>
          </a:p>
          <a:p>
            <a:pPr marL="285750" indent="-285750">
              <a:buFont typeface="Arial" panose="020B0604020202020204" pitchFamily="34" charset="0"/>
              <a:buChar char="•"/>
            </a:pPr>
            <a:r>
              <a:rPr lang="en-CA" dirty="0"/>
              <a:t>Killing renewable power</a:t>
            </a:r>
          </a:p>
          <a:p>
            <a:pPr marL="285750" indent="-285750">
              <a:buFont typeface="Arial" panose="020B0604020202020204" pitchFamily="34" charset="0"/>
              <a:buChar char="•"/>
            </a:pPr>
            <a:r>
              <a:rPr lang="en-CA" dirty="0"/>
              <a:t>Support of Line 5</a:t>
            </a:r>
          </a:p>
        </p:txBody>
      </p:sp>
      <p:cxnSp>
        <p:nvCxnSpPr>
          <p:cNvPr id="6" name="Straight Arrow Connector 5">
            <a:extLst>
              <a:ext uri="{FF2B5EF4-FFF2-40B4-BE49-F238E27FC236}">
                <a16:creationId xmlns:a16="http://schemas.microsoft.com/office/drawing/2014/main" id="{F39AE297-28B7-421E-9EDA-7E4EAA8B306D}"/>
              </a:ext>
            </a:extLst>
          </p:cNvPr>
          <p:cNvCxnSpPr/>
          <p:nvPr/>
        </p:nvCxnSpPr>
        <p:spPr>
          <a:xfrm flipV="1">
            <a:off x="8067554" y="1088020"/>
            <a:ext cx="763930" cy="5058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E08C236-0E43-488D-AB74-07956335281E}"/>
              </a:ext>
            </a:extLst>
          </p:cNvPr>
          <p:cNvSpPr txBox="1"/>
          <p:nvPr/>
        </p:nvSpPr>
        <p:spPr>
          <a:xfrm>
            <a:off x="4780344" y="5115545"/>
            <a:ext cx="2928395" cy="230832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CA" dirty="0"/>
              <a:t>Highways</a:t>
            </a:r>
          </a:p>
          <a:p>
            <a:pPr marL="285750" indent="-285750">
              <a:buFont typeface="Arial" panose="020B0604020202020204" pitchFamily="34" charset="0"/>
              <a:buChar char="•"/>
            </a:pPr>
            <a:r>
              <a:rPr lang="en-CA" dirty="0"/>
              <a:t>Ripping up forests</a:t>
            </a:r>
          </a:p>
          <a:p>
            <a:pPr marL="285750" indent="-285750">
              <a:buFont typeface="Arial" panose="020B0604020202020204" pitchFamily="34" charset="0"/>
              <a:buChar char="•"/>
            </a:pPr>
            <a:r>
              <a:rPr lang="en-CA" dirty="0"/>
              <a:t>“Unlocking critical minerals in the north”</a:t>
            </a:r>
          </a:p>
          <a:p>
            <a:pPr marL="285750" indent="-285750">
              <a:buFont typeface="Arial" panose="020B0604020202020204" pitchFamily="34" charset="0"/>
              <a:buChar char="•"/>
            </a:pPr>
            <a:r>
              <a:rPr lang="en-CA" dirty="0"/>
              <a:t>Paving over wetlands</a:t>
            </a:r>
          </a:p>
          <a:p>
            <a:pPr marL="285750" indent="-285750">
              <a:buFont typeface="Arial" panose="020B0604020202020204" pitchFamily="34" charset="0"/>
              <a:buChar char="•"/>
            </a:pPr>
            <a:r>
              <a:rPr lang="en-CA" dirty="0"/>
              <a:t>Urban sprawl</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p:txBody>
      </p:sp>
      <p:cxnSp>
        <p:nvCxnSpPr>
          <p:cNvPr id="9" name="Straight Arrow Connector 8">
            <a:extLst>
              <a:ext uri="{FF2B5EF4-FFF2-40B4-BE49-F238E27FC236}">
                <a16:creationId xmlns:a16="http://schemas.microsoft.com/office/drawing/2014/main" id="{56EB4F6E-FEA5-48B5-A47F-18F01C6ABA63}"/>
              </a:ext>
            </a:extLst>
          </p:cNvPr>
          <p:cNvCxnSpPr>
            <a:cxnSpLocks/>
          </p:cNvCxnSpPr>
          <p:nvPr/>
        </p:nvCxnSpPr>
        <p:spPr>
          <a:xfrm flipH="1" flipV="1">
            <a:off x="6096000" y="4586551"/>
            <a:ext cx="17364" cy="5289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4845B6-45A9-4D57-A2CB-A6BB54D922BD}"/>
              </a:ext>
            </a:extLst>
          </p:cNvPr>
          <p:cNvSpPr txBox="1"/>
          <p:nvPr/>
        </p:nvSpPr>
        <p:spPr>
          <a:xfrm>
            <a:off x="245651" y="751460"/>
            <a:ext cx="3310359" cy="3693319"/>
          </a:xfrm>
          <a:prstGeom prst="rect">
            <a:avLst/>
          </a:prstGeom>
          <a:solidFill>
            <a:schemeClr val="bg1"/>
          </a:solidFill>
        </p:spPr>
        <p:txBody>
          <a:bodyPr wrap="square" rtlCol="0">
            <a:spAutoFit/>
          </a:bodyPr>
          <a:lstStyle/>
          <a:p>
            <a:pPr marL="742950" lvl="1" indent="-285750">
              <a:buFont typeface="Arial" panose="020B0604020202020204" pitchFamily="34" charset="0"/>
              <a:buChar char="•"/>
            </a:pPr>
            <a:r>
              <a:rPr lang="en-CA" dirty="0"/>
              <a:t>Cut red tape and regulations</a:t>
            </a:r>
          </a:p>
          <a:p>
            <a:pPr marL="742950" lvl="1" indent="-285750">
              <a:buFont typeface="Arial" panose="020B0604020202020204" pitchFamily="34" charset="0"/>
              <a:buChar char="•"/>
            </a:pPr>
            <a:r>
              <a:rPr lang="en-CA" dirty="0"/>
              <a:t>Cut electricity costs to big companies</a:t>
            </a:r>
          </a:p>
          <a:p>
            <a:pPr marL="742950" lvl="1" indent="-285750">
              <a:buFont typeface="Arial" panose="020B0604020202020204" pitchFamily="34" charset="0"/>
              <a:buChar char="•"/>
            </a:pPr>
            <a:r>
              <a:rPr lang="en-CA" dirty="0"/>
              <a:t>MZO’s</a:t>
            </a:r>
          </a:p>
          <a:p>
            <a:pPr marL="742950" lvl="1" indent="-285750">
              <a:buFont typeface="Arial" panose="020B0604020202020204" pitchFamily="34" charset="0"/>
              <a:buChar char="•"/>
            </a:pPr>
            <a:r>
              <a:rPr lang="en-CA" dirty="0"/>
              <a:t>Enbridge expansion subsidies</a:t>
            </a:r>
          </a:p>
          <a:p>
            <a:pPr marL="742950" lvl="1" indent="-285750">
              <a:buFont typeface="Arial" panose="020B0604020202020204" pitchFamily="34" charset="0"/>
              <a:buChar char="•"/>
            </a:pPr>
            <a:r>
              <a:rPr lang="en-CA" dirty="0"/>
              <a:t>“Modernize public service”</a:t>
            </a:r>
          </a:p>
          <a:p>
            <a:pPr marL="742950" lvl="1" indent="-285750">
              <a:buFont typeface="Arial" panose="020B0604020202020204" pitchFamily="34" charset="0"/>
              <a:buChar char="•"/>
            </a:pPr>
            <a:r>
              <a:rPr lang="en-CA" dirty="0"/>
              <a:t>SMR’s</a:t>
            </a:r>
          </a:p>
          <a:p>
            <a:pPr marL="742950" lvl="1" indent="-285750">
              <a:buFont typeface="Arial" panose="020B0604020202020204" pitchFamily="34" charset="0"/>
              <a:buChar char="•"/>
            </a:pPr>
            <a:endParaRPr lang="en-CA" dirty="0"/>
          </a:p>
          <a:p>
            <a:pPr lvl="1"/>
            <a:endParaRPr lang="en-CA" dirty="0"/>
          </a:p>
          <a:p>
            <a:pPr lvl="1"/>
            <a:endParaRPr lang="en-CA" dirty="0"/>
          </a:p>
        </p:txBody>
      </p:sp>
      <p:cxnSp>
        <p:nvCxnSpPr>
          <p:cNvPr id="14" name="Straight Arrow Connector 13">
            <a:extLst>
              <a:ext uri="{FF2B5EF4-FFF2-40B4-BE49-F238E27FC236}">
                <a16:creationId xmlns:a16="http://schemas.microsoft.com/office/drawing/2014/main" id="{240B3C83-883C-4032-8382-0DA894368EAE}"/>
              </a:ext>
            </a:extLst>
          </p:cNvPr>
          <p:cNvCxnSpPr/>
          <p:nvPr/>
        </p:nvCxnSpPr>
        <p:spPr>
          <a:xfrm>
            <a:off x="3576577" y="2147865"/>
            <a:ext cx="4977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1082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6A1BAC-0C89-4401-9556-81A555DC4459}"/>
              </a:ext>
            </a:extLst>
          </p:cNvPr>
          <p:cNvGraphicFramePr>
            <a:graphicFrameLocks noGrp="1"/>
          </p:cNvGraphicFramePr>
          <p:nvPr>
            <p:ph idx="4294967295"/>
            <p:extLst>
              <p:ext uri="{D42A27DB-BD31-4B8C-83A1-F6EECF244321}">
                <p14:modId xmlns:p14="http://schemas.microsoft.com/office/powerpoint/2010/main" val="2585277915"/>
              </p:ext>
            </p:extLst>
          </p:nvPr>
        </p:nvGraphicFramePr>
        <p:xfrm>
          <a:off x="0" y="115888"/>
          <a:ext cx="12192000" cy="4687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54795CC-6A99-438F-B968-52126D44F475}"/>
              </a:ext>
            </a:extLst>
          </p:cNvPr>
          <p:cNvSpPr txBox="1"/>
          <p:nvPr/>
        </p:nvSpPr>
        <p:spPr>
          <a:xfrm>
            <a:off x="8831484" y="393539"/>
            <a:ext cx="2534855" cy="1754326"/>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CA" dirty="0">
                <a:solidFill>
                  <a:srgbClr val="FF0000"/>
                </a:solidFill>
              </a:rPr>
              <a:t>Killing renewable power</a:t>
            </a:r>
          </a:p>
          <a:p>
            <a:pPr marL="285750" indent="-285750">
              <a:buFont typeface="Arial" panose="020B0604020202020204" pitchFamily="34" charset="0"/>
              <a:buChar char="•"/>
            </a:pPr>
            <a:r>
              <a:rPr lang="en-CA" dirty="0"/>
              <a:t>Gas fired electrical plants</a:t>
            </a:r>
          </a:p>
          <a:p>
            <a:pPr marL="285750" indent="-285750">
              <a:buFont typeface="Arial" panose="020B0604020202020204" pitchFamily="34" charset="0"/>
              <a:buChar char="•"/>
            </a:pPr>
            <a:r>
              <a:rPr lang="en-CA" dirty="0">
                <a:solidFill>
                  <a:srgbClr val="FF0000"/>
                </a:solidFill>
              </a:rPr>
              <a:t>Gas line expansion</a:t>
            </a:r>
          </a:p>
          <a:p>
            <a:pPr marL="285750" indent="-285750">
              <a:buFont typeface="Arial" panose="020B0604020202020204" pitchFamily="34" charset="0"/>
              <a:buChar char="•"/>
            </a:pPr>
            <a:r>
              <a:rPr lang="en-CA" dirty="0">
                <a:solidFill>
                  <a:srgbClr val="FF0000"/>
                </a:solidFill>
              </a:rPr>
              <a:t>Support of Line 5</a:t>
            </a:r>
          </a:p>
        </p:txBody>
      </p:sp>
      <p:cxnSp>
        <p:nvCxnSpPr>
          <p:cNvPr id="6" name="Straight Arrow Connector 5">
            <a:extLst>
              <a:ext uri="{FF2B5EF4-FFF2-40B4-BE49-F238E27FC236}">
                <a16:creationId xmlns:a16="http://schemas.microsoft.com/office/drawing/2014/main" id="{F39AE297-28B7-421E-9EDA-7E4EAA8B306D}"/>
              </a:ext>
            </a:extLst>
          </p:cNvPr>
          <p:cNvCxnSpPr/>
          <p:nvPr/>
        </p:nvCxnSpPr>
        <p:spPr>
          <a:xfrm flipV="1">
            <a:off x="8067554" y="1088020"/>
            <a:ext cx="763930" cy="5058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E08C236-0E43-488D-AB74-07956335281E}"/>
              </a:ext>
            </a:extLst>
          </p:cNvPr>
          <p:cNvSpPr txBox="1"/>
          <p:nvPr/>
        </p:nvSpPr>
        <p:spPr>
          <a:xfrm>
            <a:off x="4780344" y="5115545"/>
            <a:ext cx="2928395" cy="203132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CA" dirty="0">
                <a:solidFill>
                  <a:srgbClr val="FF0000"/>
                </a:solidFill>
              </a:rPr>
              <a:t>Urban sprawl</a:t>
            </a:r>
          </a:p>
          <a:p>
            <a:pPr marL="285750" indent="-285750">
              <a:buFont typeface="Arial" panose="020B0604020202020204" pitchFamily="34" charset="0"/>
              <a:buChar char="•"/>
            </a:pPr>
            <a:r>
              <a:rPr lang="en-CA" dirty="0">
                <a:solidFill>
                  <a:srgbClr val="FF0000"/>
                </a:solidFill>
              </a:rPr>
              <a:t>Resource extraction</a:t>
            </a:r>
          </a:p>
          <a:p>
            <a:pPr marL="285750" indent="-285750">
              <a:buFont typeface="Arial" panose="020B0604020202020204" pitchFamily="34" charset="0"/>
              <a:buChar char="•"/>
            </a:pPr>
            <a:r>
              <a:rPr lang="en-CA" dirty="0">
                <a:solidFill>
                  <a:srgbClr val="FF0000"/>
                </a:solidFill>
              </a:rPr>
              <a:t>“Unlocking critical minerals in the north”</a:t>
            </a:r>
          </a:p>
          <a:p>
            <a:pPr marL="285750" indent="-285750">
              <a:buFont typeface="Arial" panose="020B0604020202020204" pitchFamily="34" charset="0"/>
              <a:buChar char="•"/>
            </a:pPr>
            <a:r>
              <a:rPr lang="en-CA" dirty="0">
                <a:solidFill>
                  <a:srgbClr val="FF0000"/>
                </a:solidFill>
              </a:rPr>
              <a:t>Highways</a:t>
            </a:r>
          </a:p>
          <a:p>
            <a:pPr marL="285750" indent="-285750">
              <a:buFont typeface="Arial" panose="020B0604020202020204" pitchFamily="34" charset="0"/>
              <a:buChar char="•"/>
            </a:pPr>
            <a:r>
              <a:rPr lang="en-CA" dirty="0">
                <a:solidFill>
                  <a:srgbClr val="FF0000"/>
                </a:solidFill>
              </a:rPr>
              <a:t>Paving over wetlands</a:t>
            </a:r>
          </a:p>
          <a:p>
            <a:pPr marL="285750" indent="-285750">
              <a:buFont typeface="Arial" panose="020B0604020202020204" pitchFamily="34" charset="0"/>
              <a:buChar char="•"/>
            </a:pPr>
            <a:endParaRPr lang="en-CA" dirty="0"/>
          </a:p>
        </p:txBody>
      </p:sp>
      <p:cxnSp>
        <p:nvCxnSpPr>
          <p:cNvPr id="9" name="Straight Arrow Connector 8">
            <a:extLst>
              <a:ext uri="{FF2B5EF4-FFF2-40B4-BE49-F238E27FC236}">
                <a16:creationId xmlns:a16="http://schemas.microsoft.com/office/drawing/2014/main" id="{56EB4F6E-FEA5-48B5-A47F-18F01C6ABA63}"/>
              </a:ext>
            </a:extLst>
          </p:cNvPr>
          <p:cNvCxnSpPr>
            <a:cxnSpLocks/>
          </p:cNvCxnSpPr>
          <p:nvPr/>
        </p:nvCxnSpPr>
        <p:spPr>
          <a:xfrm flipH="1" flipV="1">
            <a:off x="6096000" y="4586551"/>
            <a:ext cx="17364" cy="5289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4845B6-45A9-4D57-A2CB-A6BB54D922BD}"/>
              </a:ext>
            </a:extLst>
          </p:cNvPr>
          <p:cNvSpPr txBox="1"/>
          <p:nvPr/>
        </p:nvSpPr>
        <p:spPr>
          <a:xfrm>
            <a:off x="245651" y="751460"/>
            <a:ext cx="3310359" cy="3693319"/>
          </a:xfrm>
          <a:prstGeom prst="rect">
            <a:avLst/>
          </a:prstGeom>
          <a:solidFill>
            <a:schemeClr val="bg1"/>
          </a:solidFill>
        </p:spPr>
        <p:txBody>
          <a:bodyPr wrap="square" rtlCol="0">
            <a:spAutoFit/>
          </a:bodyPr>
          <a:lstStyle/>
          <a:p>
            <a:pPr marL="742950" lvl="1" indent="-285750">
              <a:buFont typeface="Arial" panose="020B0604020202020204" pitchFamily="34" charset="0"/>
              <a:buChar char="•"/>
            </a:pPr>
            <a:r>
              <a:rPr lang="en-CA" dirty="0"/>
              <a:t>Cut red tape and regulations</a:t>
            </a:r>
          </a:p>
          <a:p>
            <a:pPr marL="742950" lvl="1" indent="-285750">
              <a:buFont typeface="Arial" panose="020B0604020202020204" pitchFamily="34" charset="0"/>
              <a:buChar char="•"/>
            </a:pPr>
            <a:r>
              <a:rPr lang="en-CA" dirty="0"/>
              <a:t>Cut electricity costs to big companies</a:t>
            </a:r>
          </a:p>
          <a:p>
            <a:pPr marL="742950" lvl="1" indent="-285750">
              <a:buFont typeface="Arial" panose="020B0604020202020204" pitchFamily="34" charset="0"/>
              <a:buChar char="•"/>
            </a:pPr>
            <a:r>
              <a:rPr lang="en-CA" dirty="0">
                <a:solidFill>
                  <a:srgbClr val="FF0000"/>
                </a:solidFill>
              </a:rPr>
              <a:t>MZO’s</a:t>
            </a:r>
          </a:p>
          <a:p>
            <a:pPr marL="742950" lvl="1" indent="-285750">
              <a:buFont typeface="Arial" panose="020B0604020202020204" pitchFamily="34" charset="0"/>
              <a:buChar char="•"/>
            </a:pPr>
            <a:r>
              <a:rPr lang="en-CA" dirty="0">
                <a:solidFill>
                  <a:srgbClr val="FF0000"/>
                </a:solidFill>
              </a:rPr>
              <a:t>Enbridge expansion subsidies</a:t>
            </a:r>
          </a:p>
          <a:p>
            <a:pPr marL="742950" lvl="1" indent="-285750">
              <a:buFont typeface="Arial" panose="020B0604020202020204" pitchFamily="34" charset="0"/>
              <a:buChar char="•"/>
            </a:pPr>
            <a:r>
              <a:rPr lang="en-CA" dirty="0"/>
              <a:t>“Modernize public service”</a:t>
            </a:r>
          </a:p>
          <a:p>
            <a:pPr marL="742950" lvl="1" indent="-285750">
              <a:buFont typeface="Arial" panose="020B0604020202020204" pitchFamily="34" charset="0"/>
              <a:buChar char="•"/>
            </a:pPr>
            <a:r>
              <a:rPr lang="en-CA" dirty="0">
                <a:solidFill>
                  <a:srgbClr val="FF0000"/>
                </a:solidFill>
              </a:rPr>
              <a:t>SMR’s</a:t>
            </a:r>
          </a:p>
          <a:p>
            <a:pPr marL="742950" lvl="1" indent="-285750">
              <a:buFont typeface="Arial" panose="020B0604020202020204" pitchFamily="34" charset="0"/>
              <a:buChar char="•"/>
            </a:pPr>
            <a:endParaRPr lang="en-CA" dirty="0"/>
          </a:p>
          <a:p>
            <a:pPr lvl="1"/>
            <a:endParaRPr lang="en-CA" dirty="0"/>
          </a:p>
          <a:p>
            <a:pPr lvl="1"/>
            <a:endParaRPr lang="en-CA" dirty="0"/>
          </a:p>
        </p:txBody>
      </p:sp>
      <p:cxnSp>
        <p:nvCxnSpPr>
          <p:cNvPr id="14" name="Straight Arrow Connector 13">
            <a:extLst>
              <a:ext uri="{FF2B5EF4-FFF2-40B4-BE49-F238E27FC236}">
                <a16:creationId xmlns:a16="http://schemas.microsoft.com/office/drawing/2014/main" id="{240B3C83-883C-4032-8382-0DA894368EAE}"/>
              </a:ext>
            </a:extLst>
          </p:cNvPr>
          <p:cNvCxnSpPr/>
          <p:nvPr/>
        </p:nvCxnSpPr>
        <p:spPr>
          <a:xfrm>
            <a:off x="3576577" y="2147865"/>
            <a:ext cx="4977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951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0D353-A08D-45EE-B196-0C0562AB74FD}"/>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SCAN!’s Ontario Project: Tracking Ford Climate Crimes</a:t>
            </a:r>
          </a:p>
        </p:txBody>
      </p:sp>
      <p:sp>
        <p:nvSpPr>
          <p:cNvPr id="3" name="Content Placeholder 2">
            <a:extLst>
              <a:ext uri="{FF2B5EF4-FFF2-40B4-BE49-F238E27FC236}">
                <a16:creationId xmlns:a16="http://schemas.microsoft.com/office/drawing/2014/main" id="{700182EE-A8C6-4BE0-9155-3CD30F2A69D7}"/>
              </a:ext>
            </a:extLst>
          </p:cNvPr>
          <p:cNvSpPr>
            <a:spLocks noGrp="1"/>
          </p:cNvSpPr>
          <p:nvPr>
            <p:ph idx="1"/>
          </p:nvPr>
        </p:nvSpPr>
        <p:spPr>
          <a:xfrm>
            <a:off x="1451579" y="2015732"/>
            <a:ext cx="9603275" cy="4037749"/>
          </a:xfrm>
        </p:spPr>
        <p:txBody>
          <a:bodyPr>
            <a:normAutofit fontScale="77500" lnSpcReduction="20000"/>
          </a:bodyPr>
          <a:lstStyle/>
          <a:p>
            <a:pPr marL="0" indent="0">
              <a:buNone/>
            </a:pPr>
            <a:r>
              <a:rPr lang="en-CA" sz="2400" dirty="0">
                <a:solidFill>
                  <a:srgbClr val="000000"/>
                </a:solidFill>
                <a:latin typeface="Arial" panose="020B0604020202020204" pitchFamily="34" charset="0"/>
                <a:ea typeface="Calibri" panose="020F0502020204030204" pitchFamily="34" charset="0"/>
              </a:rPr>
              <a:t>1. </a:t>
            </a:r>
            <a:r>
              <a:rPr lang="en-CA" sz="2600" kern="1200" dirty="0">
                <a:solidFill>
                  <a:srgbClr val="000000"/>
                </a:solidFill>
                <a:effectLst/>
                <a:latin typeface="Arial" panose="020B0604020202020204" pitchFamily="34" charset="0"/>
                <a:ea typeface="Calibri" panose="020F0502020204030204" pitchFamily="34" charset="0"/>
              </a:rPr>
              <a:t>Assess Ford’s climate plan </a:t>
            </a:r>
          </a:p>
          <a:p>
            <a:pPr marL="0" indent="0">
              <a:buNone/>
            </a:pPr>
            <a:r>
              <a:rPr lang="en-CA" sz="2600" dirty="0">
                <a:solidFill>
                  <a:srgbClr val="000000"/>
                </a:solidFill>
                <a:latin typeface="Arial" panose="020B0604020202020204" pitchFamily="34" charset="0"/>
                <a:ea typeface="Calibri" panose="020F0502020204030204" pitchFamily="34" charset="0"/>
              </a:rPr>
              <a:t>2. </a:t>
            </a:r>
            <a:r>
              <a:rPr lang="en-CA" sz="2600" kern="1200" dirty="0">
                <a:solidFill>
                  <a:srgbClr val="000000"/>
                </a:solidFill>
                <a:effectLst/>
                <a:latin typeface="Arial" panose="020B0604020202020204" pitchFamily="34" charset="0"/>
                <a:ea typeface="Calibri" panose="020F0502020204030204" pitchFamily="34" charset="0"/>
              </a:rPr>
              <a:t>Review the impact of his action and his inaction on the climate crisis</a:t>
            </a:r>
          </a:p>
          <a:p>
            <a:pPr marL="0" indent="0">
              <a:buNone/>
            </a:pPr>
            <a:endParaRPr lang="en-CA" sz="2400" kern="1200" dirty="0">
              <a:solidFill>
                <a:srgbClr val="000000"/>
              </a:solidFill>
              <a:effectLst/>
              <a:latin typeface="Arial" panose="020B0604020202020204" pitchFamily="34" charset="0"/>
              <a:ea typeface="Calibri" panose="020F0502020204030204" pitchFamily="34" charset="0"/>
            </a:endParaRPr>
          </a:p>
          <a:p>
            <a:pPr>
              <a:lnSpc>
                <a:spcPct val="107000"/>
              </a:lnSpc>
              <a:spcAft>
                <a:spcPts val="800"/>
              </a:spcAft>
            </a:pPr>
            <a:r>
              <a:rPr lang="en-CA" sz="2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His government is knowingly and willfully failing to act on climate crisis.</a:t>
            </a:r>
          </a:p>
          <a:p>
            <a:pPr>
              <a:lnSpc>
                <a:spcPct val="107000"/>
              </a:lnSpc>
              <a:spcAft>
                <a:spcPts val="800"/>
              </a:spcAft>
            </a:pPr>
            <a:r>
              <a:rPr lang="en-CA" sz="2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Where he does act it is contrary to the evidence of science and our own experience of the climate emergency. </a:t>
            </a:r>
          </a:p>
          <a:p>
            <a:pPr>
              <a:lnSpc>
                <a:spcPct val="107000"/>
              </a:lnSpc>
              <a:spcAft>
                <a:spcPts val="800"/>
              </a:spcAft>
            </a:pPr>
            <a:r>
              <a:rPr lang="en-CA" sz="2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His actions, through legislation and programs, are contributing to climate breakdown.</a:t>
            </a:r>
          </a:p>
          <a:p>
            <a:pPr>
              <a:lnSpc>
                <a:spcPct val="107000"/>
              </a:lnSpc>
              <a:spcAft>
                <a:spcPts val="800"/>
              </a:spcAft>
            </a:pPr>
            <a:r>
              <a:rPr lang="en-CA" sz="2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His climate recklessness and willful negligence threatens our future. </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30137712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B23-E705-4FA9-93E6-DE3A503BD856}"/>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Ford climate crimes: 27 and counting</a:t>
            </a:r>
          </a:p>
        </p:txBody>
      </p:sp>
      <p:sp>
        <p:nvSpPr>
          <p:cNvPr id="3" name="Content Placeholder 2">
            <a:extLst>
              <a:ext uri="{FF2B5EF4-FFF2-40B4-BE49-F238E27FC236}">
                <a16:creationId xmlns:a16="http://schemas.microsoft.com/office/drawing/2014/main" id="{E2266683-7D24-459F-B575-AD7494FA4996}"/>
              </a:ext>
            </a:extLst>
          </p:cNvPr>
          <p:cNvSpPr>
            <a:spLocks noGrp="1"/>
          </p:cNvSpPr>
          <p:nvPr>
            <p:ph sz="half" idx="1"/>
          </p:nvPr>
        </p:nvSpPr>
        <p:spPr>
          <a:xfrm>
            <a:off x="1447331" y="1927562"/>
            <a:ext cx="4645152" cy="4125549"/>
          </a:xfrm>
        </p:spPr>
        <p:txBody>
          <a:bodyPr>
            <a:normAutofit lnSpcReduction="10000"/>
          </a:bodyPr>
          <a:lstStyle/>
          <a:p>
            <a:pPr>
              <a:buFont typeface="Wingdings" panose="05000000000000000000" pitchFamily="2" charset="2"/>
              <a:buChar char="Ø"/>
            </a:pPr>
            <a:r>
              <a:rPr lang="en-CA" sz="1800" dirty="0">
                <a:solidFill>
                  <a:srgbClr val="000000"/>
                </a:solidFill>
                <a:latin typeface="Arial" panose="020B0604020202020204" pitchFamily="34" charset="0"/>
                <a:ea typeface="Times New Roman" panose="02020603050405020304" pitchFamily="18" charset="0"/>
              </a:rPr>
              <a:t>Ford gives Big Greenhouse Gas Polluters a Free Pass </a:t>
            </a:r>
            <a:endParaRPr lang="en-CA" sz="1800" dirty="0">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CA" sz="1800" dirty="0">
                <a:solidFill>
                  <a:srgbClr val="000000"/>
                </a:solidFill>
                <a:latin typeface="Arial" panose="020B0604020202020204" pitchFamily="34" charset="0"/>
                <a:ea typeface="Times New Roman" panose="02020603050405020304" pitchFamily="18" charset="0"/>
              </a:rPr>
              <a:t>Big companies get electricity price breaks: Families pay the bill </a:t>
            </a:r>
            <a:endParaRPr lang="en-CA" sz="1800" dirty="0">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CA" sz="1800" dirty="0">
                <a:latin typeface="Arial" panose="020B0604020202020204" pitchFamily="34" charset="0"/>
                <a:ea typeface="Times New Roman" panose="02020603050405020304" pitchFamily="18" charset="0"/>
              </a:rPr>
              <a:t>Using MZO’s to reward friends</a:t>
            </a:r>
          </a:p>
          <a:p>
            <a:pPr>
              <a:buFont typeface="Wingdings" panose="05000000000000000000" pitchFamily="2" charset="2"/>
              <a:buChar char="Ø"/>
            </a:pPr>
            <a:r>
              <a:rPr lang="en-CA" sz="1800" dirty="0">
                <a:solidFill>
                  <a:srgbClr val="000000"/>
                </a:solidFill>
                <a:effectLst/>
                <a:latin typeface="Arial" panose="020B0604020202020204" pitchFamily="34" charset="0"/>
                <a:ea typeface="Calibri" panose="020F0502020204030204" pitchFamily="34" charset="0"/>
              </a:rPr>
              <a:t>Ford's fossil fuel electricity scheme - Encouraging Climate Breakdown </a:t>
            </a:r>
            <a:endParaRPr lang="en-CA" sz="1800" dirty="0">
              <a:latin typeface="Arial" panose="020B0604020202020204" pitchFamily="34" charset="0"/>
              <a:ea typeface="Times New Roman" panose="02020603050405020304" pitchFamily="18" charset="0"/>
            </a:endParaRPr>
          </a:p>
          <a:p>
            <a:pPr>
              <a:buFont typeface="Wingdings" panose="05000000000000000000" pitchFamily="2" charset="2"/>
              <a:buChar char="Ø"/>
            </a:pPr>
            <a:r>
              <a:rPr lang="en-CA" sz="1800" dirty="0">
                <a:solidFill>
                  <a:srgbClr val="000000"/>
                </a:solidFill>
                <a:effectLst/>
                <a:latin typeface="Arial" panose="020B0604020202020204" pitchFamily="34" charset="0"/>
                <a:ea typeface="Times New Roman" panose="02020603050405020304" pitchFamily="18" charset="0"/>
              </a:rPr>
              <a:t>Ford’s Gas Expansion Program - Good for Enbridge, Bad for the Planet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Ignoring Death from Air Pollution in Ontario </a:t>
            </a:r>
          </a:p>
          <a:p>
            <a:pPr>
              <a:buFont typeface="Wingdings" panose="05000000000000000000" pitchFamily="2" charset="2"/>
              <a:buChar char="Ø"/>
            </a:pPr>
            <a:endParaRPr lang="en-CA" sz="1800" dirty="0">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CA" sz="2000" dirty="0">
              <a:latin typeface="Times New Roman" panose="02020603050405020304" pitchFamily="18" charset="0"/>
              <a:ea typeface="Times New Roman" panose="02020603050405020304" pitchFamily="18" charset="0"/>
            </a:endParaRPr>
          </a:p>
          <a:p>
            <a:endParaRPr lang="en-CA" dirty="0"/>
          </a:p>
        </p:txBody>
      </p:sp>
      <p:sp>
        <p:nvSpPr>
          <p:cNvPr id="4" name="Content Placeholder 3">
            <a:extLst>
              <a:ext uri="{FF2B5EF4-FFF2-40B4-BE49-F238E27FC236}">
                <a16:creationId xmlns:a16="http://schemas.microsoft.com/office/drawing/2014/main" id="{525CAEBC-A03D-4DC0-8C97-ADA8406640C8}"/>
              </a:ext>
            </a:extLst>
          </p:cNvPr>
          <p:cNvSpPr>
            <a:spLocks noGrp="1"/>
          </p:cNvSpPr>
          <p:nvPr>
            <p:ph sz="half" idx="2"/>
          </p:nvPr>
        </p:nvSpPr>
        <p:spPr>
          <a:xfrm>
            <a:off x="6413771" y="2017342"/>
            <a:ext cx="4645152" cy="4125549"/>
          </a:xfrm>
        </p:spPr>
        <p:txBody>
          <a:bodyPr>
            <a:normAutofit lnSpcReduction="10000"/>
          </a:bodyPr>
          <a:lstStyle/>
          <a:p>
            <a:pPr>
              <a:buFont typeface="Wingdings" panose="05000000000000000000" pitchFamily="2" charset="2"/>
              <a:buChar char="Ø"/>
            </a:pPr>
            <a:r>
              <a:rPr lang="en-CA" sz="1800" dirty="0">
                <a:effectLst/>
                <a:latin typeface="Arial" panose="020B0604020202020204" pitchFamily="34" charset="0"/>
                <a:ea typeface="Times New Roman" panose="02020603050405020304" pitchFamily="18" charset="0"/>
              </a:rPr>
              <a:t>Who stopped the Wind? Ford  </a:t>
            </a:r>
            <a:endParaRPr lang="en-CA" sz="1800"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CA"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Small Modular reactors (SMR)</a:t>
            </a: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800" dirty="0">
                <a:solidFill>
                  <a:srgbClr val="000000"/>
                </a:solidFill>
                <a:effectLst/>
                <a:latin typeface="Arial" panose="020B0604020202020204" pitchFamily="34" charset="0"/>
                <a:ea typeface="Times New Roman" panose="02020603050405020304" pitchFamily="18" charset="0"/>
              </a:rPr>
              <a:t>Support for Enbridge Energy Line 5 Pipeline </a:t>
            </a:r>
          </a:p>
          <a:p>
            <a:pPr>
              <a:buFont typeface="Wingdings" panose="05000000000000000000" pitchFamily="2" charset="2"/>
              <a:buChar char="Ø"/>
            </a:pPr>
            <a:r>
              <a:rPr lang="en-CA" sz="1800" dirty="0">
                <a:solidFill>
                  <a:srgbClr val="000000"/>
                </a:solidFill>
                <a:effectLst/>
                <a:latin typeface="Arial" panose="020B0604020202020204" pitchFamily="34" charset="0"/>
                <a:ea typeface="Times New Roman" panose="02020603050405020304" pitchFamily="18" charset="0"/>
              </a:rPr>
              <a:t>Highway expansion and urban sprawl in the Greenbelt </a:t>
            </a:r>
          </a:p>
          <a:p>
            <a:pPr>
              <a:buFont typeface="Wingdings" panose="05000000000000000000" pitchFamily="2" charset="2"/>
              <a:buChar char="Ø"/>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Big Dirty Nuclear </a:t>
            </a:r>
            <a:endParaRPr lang="en-CA" sz="1800"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C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Ignoring Public Transit - the Key to Transportation Emission Reductions and to Building Equity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dirty="0"/>
          </a:p>
        </p:txBody>
      </p:sp>
    </p:spTree>
    <p:extLst>
      <p:ext uri="{BB962C8B-B14F-4D97-AF65-F5344CB8AC3E}">
        <p14:creationId xmlns:p14="http://schemas.microsoft.com/office/powerpoint/2010/main" val="5955496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9B2A21-A6ED-4CA6-84E8-9C9EF716178D}"/>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Ford climate Crimes: A long and growing list</a:t>
            </a:r>
          </a:p>
        </p:txBody>
      </p:sp>
      <p:sp>
        <p:nvSpPr>
          <p:cNvPr id="5" name="Content Placeholder 4">
            <a:extLst>
              <a:ext uri="{FF2B5EF4-FFF2-40B4-BE49-F238E27FC236}">
                <a16:creationId xmlns:a16="http://schemas.microsoft.com/office/drawing/2014/main" id="{2E5F62F5-3CA0-4BF1-886F-4F74D87EDCA9}"/>
              </a:ext>
            </a:extLst>
          </p:cNvPr>
          <p:cNvSpPr>
            <a:spLocks noGrp="1"/>
          </p:cNvSpPr>
          <p:nvPr>
            <p:ph sz="half" idx="1"/>
          </p:nvPr>
        </p:nvSpPr>
        <p:spPr/>
        <p:txBody>
          <a:bodyPr>
            <a:normAutofit/>
          </a:bodyPr>
          <a:lstStyle/>
          <a:p>
            <a:pPr>
              <a:buFont typeface="Wingdings" panose="05000000000000000000" pitchFamily="2" charset="2"/>
              <a:buChar char="Ø"/>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Ford and Electric Vehicles - Driving in the wrong direction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800" dirty="0">
                <a:effectLst/>
                <a:latin typeface="Arial" panose="020B0604020202020204" pitchFamily="34" charset="0"/>
                <a:ea typeface="Times New Roman" panose="02020603050405020304" pitchFamily="18" charset="0"/>
              </a:rPr>
              <a:t>Killing solar power  </a:t>
            </a:r>
            <a:endParaRPr lang="en-CA" sz="1800"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CA" sz="1800" dirty="0">
                <a:effectLst/>
                <a:latin typeface="Arial" panose="020B0604020202020204" pitchFamily="34" charset="0"/>
                <a:ea typeface="Times New Roman" panose="02020603050405020304" pitchFamily="18" charset="0"/>
              </a:rPr>
              <a:t>Ending green power - Bill 276 </a:t>
            </a:r>
            <a:endParaRPr lang="en-CA" sz="1800"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Coveting the hydrogen market </a:t>
            </a:r>
          </a:p>
          <a:p>
            <a:pPr>
              <a:buFont typeface="Wingdings" panose="05000000000000000000" pitchFamily="2" charset="2"/>
              <a:buChar char="Ø"/>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Locking in Sprawl </a:t>
            </a:r>
          </a:p>
        </p:txBody>
      </p:sp>
      <p:sp>
        <p:nvSpPr>
          <p:cNvPr id="6" name="Content Placeholder 5">
            <a:extLst>
              <a:ext uri="{FF2B5EF4-FFF2-40B4-BE49-F238E27FC236}">
                <a16:creationId xmlns:a16="http://schemas.microsoft.com/office/drawing/2014/main" id="{C818EE0C-107F-499F-9957-518040603555}"/>
              </a:ext>
            </a:extLst>
          </p:cNvPr>
          <p:cNvSpPr>
            <a:spLocks noGrp="1"/>
          </p:cNvSpPr>
          <p:nvPr>
            <p:ph sz="half" idx="2"/>
          </p:nvPr>
        </p:nvSpPr>
        <p:spPr/>
        <p:txBody>
          <a:bodyPr>
            <a:normAutofit/>
          </a:bodyPr>
          <a:lstStyle/>
          <a:p>
            <a:pPr>
              <a:buFont typeface="Wingdings" panose="05000000000000000000" pitchFamily="2" charset="2"/>
              <a:buChar char="Ø"/>
            </a:pPr>
            <a:r>
              <a:rPr lang="en-CA" sz="1800" dirty="0">
                <a:solidFill>
                  <a:srgbClr val="000000"/>
                </a:solidFill>
                <a:effectLst/>
                <a:latin typeface="Arial" panose="020B0604020202020204" pitchFamily="34" charset="0"/>
                <a:ea typeface="Calibri" panose="020F0502020204030204" pitchFamily="34" charset="0"/>
              </a:rPr>
              <a:t>Ripping up the Forests - Replacing a Carbon Sink with a Carbon Bomb </a:t>
            </a:r>
          </a:p>
          <a:p>
            <a:pPr>
              <a:buFont typeface="Wingdings" panose="05000000000000000000" pitchFamily="2" charset="2"/>
              <a:buChar char="Ø"/>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Accelerating the Ring of Fire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Gutting Conservation Authorities Across Ontario </a:t>
            </a:r>
          </a:p>
          <a:p>
            <a:pPr>
              <a:buFont typeface="Wingdings" panose="05000000000000000000" pitchFamily="2" charset="2"/>
              <a:buChar char="Ø"/>
            </a:pPr>
            <a:r>
              <a:rPr lang="en-CA" sz="1800" dirty="0">
                <a:solidFill>
                  <a:srgbClr val="000000"/>
                </a:solidFill>
                <a:effectLst/>
                <a:latin typeface="Arial" panose="020B0604020202020204" pitchFamily="34" charset="0"/>
                <a:ea typeface="Times New Roman" panose="02020603050405020304" pitchFamily="18" charset="0"/>
              </a:rPr>
              <a:t>Failing to Protect </a:t>
            </a:r>
            <a:r>
              <a:rPr lang="en-CA" sz="1800" dirty="0">
                <a:solidFill>
                  <a:srgbClr val="000000"/>
                </a:solidFill>
                <a:latin typeface="Arial" panose="020B0604020202020204" pitchFamily="34" charset="0"/>
                <a:ea typeface="Times New Roman" panose="02020603050405020304" pitchFamily="18" charset="0"/>
              </a:rPr>
              <a:t>W</a:t>
            </a:r>
            <a:r>
              <a:rPr lang="en-CA" sz="1800" dirty="0">
                <a:solidFill>
                  <a:srgbClr val="000000"/>
                </a:solidFill>
                <a:effectLst/>
                <a:latin typeface="Arial" panose="020B0604020202020204" pitchFamily="34" charset="0"/>
                <a:ea typeface="Times New Roman" panose="02020603050405020304" pitchFamily="18" charset="0"/>
              </a:rPr>
              <a:t>etlands </a:t>
            </a:r>
            <a:endParaRPr lang="en-CA" sz="1800"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CA" sz="1800" dirty="0">
                <a:solidFill>
                  <a:srgbClr val="000000"/>
                </a:solidFill>
                <a:effectLst/>
                <a:latin typeface="Arial" panose="020B0604020202020204" pitchFamily="34" charset="0"/>
                <a:ea typeface="Times New Roman" panose="02020603050405020304" pitchFamily="18" charset="0"/>
              </a:rPr>
              <a:t>Failing to Protect the Greenbelt against Highway </a:t>
            </a:r>
            <a:r>
              <a:rPr lang="en-CA" sz="1800" dirty="0">
                <a:solidFill>
                  <a:srgbClr val="000000"/>
                </a:solidFill>
                <a:latin typeface="Arial" panose="020B0604020202020204" pitchFamily="34" charset="0"/>
                <a:ea typeface="Times New Roman" panose="02020603050405020304" pitchFamily="18" charset="0"/>
              </a:rPr>
              <a:t>E</a:t>
            </a:r>
            <a:r>
              <a:rPr lang="en-CA" sz="1800" dirty="0">
                <a:solidFill>
                  <a:srgbClr val="000000"/>
                </a:solidFill>
                <a:effectLst/>
                <a:latin typeface="Arial" panose="020B0604020202020204" pitchFamily="34" charset="0"/>
                <a:ea typeface="Times New Roman" panose="02020603050405020304" pitchFamily="18" charset="0"/>
              </a:rPr>
              <a:t>xpansion and Urban Sprawl </a:t>
            </a:r>
          </a:p>
          <a:p>
            <a:pPr>
              <a:buFont typeface="Wingdings" panose="05000000000000000000" pitchFamily="2" charset="2"/>
              <a:buChar char="Ø"/>
            </a:pPr>
            <a:endParaRPr lang="en-CA" sz="1800"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Ø"/>
            </a:pP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dirty="0"/>
          </a:p>
        </p:txBody>
      </p:sp>
    </p:spTree>
    <p:extLst>
      <p:ext uri="{BB962C8B-B14F-4D97-AF65-F5344CB8AC3E}">
        <p14:creationId xmlns:p14="http://schemas.microsoft.com/office/powerpoint/2010/main" val="17664086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2748-13A1-4D52-92F8-76878D7134B1}"/>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In short the list is long</a:t>
            </a:r>
          </a:p>
        </p:txBody>
      </p:sp>
      <p:sp>
        <p:nvSpPr>
          <p:cNvPr id="3" name="Content Placeholder 2">
            <a:extLst>
              <a:ext uri="{FF2B5EF4-FFF2-40B4-BE49-F238E27FC236}">
                <a16:creationId xmlns:a16="http://schemas.microsoft.com/office/drawing/2014/main" id="{A1713D67-770A-47A6-8889-B1E883697122}"/>
              </a:ext>
            </a:extLst>
          </p:cNvPr>
          <p:cNvSpPr>
            <a:spLocks noGrp="1"/>
          </p:cNvSpPr>
          <p:nvPr>
            <p:ph sz="half" idx="1"/>
          </p:nvPr>
        </p:nvSpPr>
        <p:spPr>
          <a:xfrm>
            <a:off x="1447331" y="2010878"/>
            <a:ext cx="4645152" cy="3932722"/>
          </a:xfrm>
        </p:spPr>
        <p:txBody>
          <a:bodyPr>
            <a:normAutofit fontScale="92500" lnSpcReduction="10000"/>
          </a:bodyPr>
          <a:lstStyle/>
          <a:p>
            <a:pPr>
              <a:buFont typeface="Wingdings" panose="05000000000000000000" pitchFamily="2" charset="2"/>
              <a:buChar char="Ø"/>
            </a:pPr>
            <a:r>
              <a:rPr lang="en-CA" sz="1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Failure to Implement UNDRIP (the United Nations Declaration on the Rights of Indigenous Peoples</a:t>
            </a:r>
            <a:r>
              <a:rPr lang="en-CA" sz="19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CA" sz="1900" i="1"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Wasting public money by opposing carbon pricing </a:t>
            </a:r>
            <a:endParaRPr lang="en-CA" sz="19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Eliminating the Environmental Commissioner of Ontario </a:t>
            </a:r>
            <a:endParaRPr lang="en-CA" sz="19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900" dirty="0">
                <a:solidFill>
                  <a:srgbClr val="000000"/>
                </a:solidFill>
                <a:effectLst/>
                <a:latin typeface="Arial" panose="020B0604020202020204" pitchFamily="34" charset="0"/>
                <a:ea typeface="FangSong" panose="020B0503020204020204" pitchFamily="49" charset="-122"/>
              </a:rPr>
              <a:t>Ford's Weakened Climate Policy leads to Youth Lawsuit </a:t>
            </a:r>
            <a:endParaRPr lang="en-CA" sz="1900" dirty="0">
              <a:solidFill>
                <a:srgbClr val="000000"/>
              </a:solidFill>
              <a:effectLst/>
              <a:latin typeface="Arial" panose="020B0604020202020204" pitchFamily="34" charset="0"/>
              <a:ea typeface="Calibri" panose="020F0502020204030204" pitchFamily="34" charset="0"/>
            </a:endParaRPr>
          </a:p>
          <a:p>
            <a:pPr>
              <a:buFont typeface="Wingdings" panose="05000000000000000000" pitchFamily="2" charset="2"/>
              <a:buChar char="Ø"/>
            </a:pPr>
            <a:r>
              <a:rPr lang="en-CA" sz="1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Omnibus Bills Undermine Democracy and Jeopardize Climate Action </a:t>
            </a:r>
            <a:endParaRPr lang="en-CA"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dirty="0"/>
          </a:p>
        </p:txBody>
      </p:sp>
      <p:sp>
        <p:nvSpPr>
          <p:cNvPr id="4" name="Content Placeholder 3">
            <a:extLst>
              <a:ext uri="{FF2B5EF4-FFF2-40B4-BE49-F238E27FC236}">
                <a16:creationId xmlns:a16="http://schemas.microsoft.com/office/drawing/2014/main" id="{05AD31F9-45E9-4158-8744-6E5EF7F18F3A}"/>
              </a:ext>
            </a:extLst>
          </p:cNvPr>
          <p:cNvSpPr>
            <a:spLocks noGrp="1"/>
          </p:cNvSpPr>
          <p:nvPr>
            <p:ph sz="half" idx="2"/>
          </p:nvPr>
        </p:nvSpPr>
        <p:spPr/>
        <p:txBody>
          <a:bodyPr>
            <a:normAutofit fontScale="92500" lnSpcReduction="10000"/>
          </a:bodyPr>
          <a:lstStyle/>
          <a:p>
            <a:r>
              <a:rPr lang="en-CA" sz="3000" dirty="0"/>
              <a:t>In the works</a:t>
            </a:r>
          </a:p>
          <a:p>
            <a:r>
              <a:rPr lang="en-CA" dirty="0"/>
              <a:t>Food security</a:t>
            </a:r>
          </a:p>
          <a:p>
            <a:r>
              <a:rPr lang="en-CA" dirty="0"/>
              <a:t>Adaptation</a:t>
            </a:r>
          </a:p>
          <a:p>
            <a:r>
              <a:rPr lang="en-CA" dirty="0"/>
              <a:t>Energy poverty</a:t>
            </a:r>
          </a:p>
          <a:p>
            <a:endParaRPr lang="en-CA" dirty="0"/>
          </a:p>
        </p:txBody>
      </p:sp>
    </p:spTree>
    <p:extLst>
      <p:ext uri="{BB962C8B-B14F-4D97-AF65-F5344CB8AC3E}">
        <p14:creationId xmlns:p14="http://schemas.microsoft.com/office/powerpoint/2010/main" val="2582625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46FE82-9A47-4CB0-8055-E266AD408C1D}"/>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A few of the crimes </a:t>
            </a:r>
          </a:p>
        </p:txBody>
      </p:sp>
      <p:sp>
        <p:nvSpPr>
          <p:cNvPr id="6" name="Content Placeholder 5">
            <a:extLst>
              <a:ext uri="{FF2B5EF4-FFF2-40B4-BE49-F238E27FC236}">
                <a16:creationId xmlns:a16="http://schemas.microsoft.com/office/drawing/2014/main" id="{3D79008C-A59E-4F46-8810-BCCA2F62D423}"/>
              </a:ext>
            </a:extLst>
          </p:cNvPr>
          <p:cNvSpPr>
            <a:spLocks noGrp="1"/>
          </p:cNvSpPr>
          <p:nvPr>
            <p:ph sz="half" idx="1"/>
          </p:nvPr>
        </p:nvSpPr>
        <p:spPr/>
        <p:txBody>
          <a:bodyPr>
            <a:normAutofit/>
          </a:bodyPr>
          <a:lstStyle/>
          <a:p>
            <a:r>
              <a:rPr lang="en-CA" sz="2800" dirty="0"/>
              <a:t>Zero emission vehicles</a:t>
            </a:r>
          </a:p>
          <a:p>
            <a:r>
              <a:rPr lang="en-CA" sz="2800" dirty="0"/>
              <a:t>Gas fired electric plants</a:t>
            </a:r>
          </a:p>
          <a:p>
            <a:r>
              <a:rPr lang="en-CA" sz="2800" dirty="0"/>
              <a:t>Big emitters free ride</a:t>
            </a:r>
          </a:p>
        </p:txBody>
      </p:sp>
      <p:sp>
        <p:nvSpPr>
          <p:cNvPr id="2" name="Content Placeholder 1">
            <a:extLst>
              <a:ext uri="{FF2B5EF4-FFF2-40B4-BE49-F238E27FC236}">
                <a16:creationId xmlns:a16="http://schemas.microsoft.com/office/drawing/2014/main" id="{F4476802-DDEA-4347-917D-7773C4FB4537}"/>
              </a:ext>
            </a:extLst>
          </p:cNvPr>
          <p:cNvSpPr>
            <a:spLocks noGrp="1"/>
          </p:cNvSpPr>
          <p:nvPr>
            <p:ph sz="half" idx="2"/>
          </p:nvPr>
        </p:nvSpPr>
        <p:spPr/>
        <p:txBody>
          <a:bodyPr/>
          <a:lstStyle/>
          <a:p>
            <a:r>
              <a:rPr lang="en-CA" sz="2800" dirty="0"/>
              <a:t>Electricity price breaks for big business</a:t>
            </a:r>
          </a:p>
          <a:p>
            <a:r>
              <a:rPr lang="en-CA" sz="2800" dirty="0"/>
              <a:t>Ripping up forests</a:t>
            </a:r>
          </a:p>
          <a:p>
            <a:r>
              <a:rPr lang="en-CA" sz="2800" dirty="0"/>
              <a:t>Urban sprawl/greenbelt</a:t>
            </a:r>
          </a:p>
          <a:p>
            <a:r>
              <a:rPr lang="en-CA" sz="2800" dirty="0"/>
              <a:t>UNDRIP</a:t>
            </a:r>
          </a:p>
          <a:p>
            <a:endParaRPr lang="en-CA" dirty="0"/>
          </a:p>
        </p:txBody>
      </p:sp>
    </p:spTree>
    <p:extLst>
      <p:ext uri="{BB962C8B-B14F-4D97-AF65-F5344CB8AC3E}">
        <p14:creationId xmlns:p14="http://schemas.microsoft.com/office/powerpoint/2010/main" val="31452590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61918-CC92-4CA1-8811-6E4E91B4EB33}"/>
              </a:ext>
            </a:extLst>
          </p:cNvPr>
          <p:cNvSpPr>
            <a:spLocks noGrp="1"/>
          </p:cNvSpPr>
          <p:nvPr>
            <p:ph type="title"/>
          </p:nvPr>
        </p:nvSpPr>
        <p:spPr/>
        <p:txBody>
          <a:bodyPr>
            <a:normAutofit fontScale="90000"/>
          </a:bodyPr>
          <a:lstStyle/>
          <a:p>
            <a:r>
              <a:rPr lang="en-CA" dirty="0">
                <a:latin typeface="Calibri" panose="020F0502020204030204" pitchFamily="34" charset="0"/>
                <a:cs typeface="Calibri" panose="020F0502020204030204" pitchFamily="34" charset="0"/>
              </a:rPr>
              <a:t>Electricity cost breaks for big business: Families pay the price</a:t>
            </a:r>
            <a:br>
              <a:rPr lang="en-CA" dirty="0"/>
            </a:br>
            <a:endParaRPr lang="en-CA" dirty="0"/>
          </a:p>
        </p:txBody>
      </p:sp>
      <p:sp>
        <p:nvSpPr>
          <p:cNvPr id="8" name="Content Placeholder 7">
            <a:extLst>
              <a:ext uri="{FF2B5EF4-FFF2-40B4-BE49-F238E27FC236}">
                <a16:creationId xmlns:a16="http://schemas.microsoft.com/office/drawing/2014/main" id="{BE3EEFF1-CA92-4240-8483-E0C9594EF879}"/>
              </a:ext>
            </a:extLst>
          </p:cNvPr>
          <p:cNvSpPr>
            <a:spLocks noGrp="1"/>
          </p:cNvSpPr>
          <p:nvPr>
            <p:ph sz="half" idx="1"/>
          </p:nvPr>
        </p:nvSpPr>
        <p:spPr/>
        <p:txBody>
          <a:bodyPr>
            <a:normAutofit/>
          </a:bodyPr>
          <a:lstStyle/>
          <a:p>
            <a:pPr marL="342900" lvl="0" indent="-342900">
              <a:buFont typeface="Symbol" panose="05050102010706020507" pitchFamily="18" charset="2"/>
              <a:buChar char=""/>
            </a:pPr>
            <a:r>
              <a:rPr lang="en-CA" sz="1800" dirty="0">
                <a:solidFill>
                  <a:srgbClr val="000000"/>
                </a:solidFill>
                <a:effectLst/>
                <a:latin typeface="Arial" panose="020B0604020202020204" pitchFamily="34" charset="0"/>
                <a:ea typeface="Times New Roman" panose="02020603050405020304" pitchFamily="18" charset="0"/>
              </a:rPr>
              <a:t>Ford promised to cut hydro electricity costs for families by 12%.  </a:t>
            </a:r>
            <a:endParaRPr lang="en-CA"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CA" sz="1800" dirty="0">
                <a:solidFill>
                  <a:srgbClr val="000000"/>
                </a:solidFill>
                <a:effectLst/>
                <a:latin typeface="Arial" panose="020B0604020202020204" pitchFamily="34" charset="0"/>
                <a:ea typeface="Times New Roman" panose="02020603050405020304" pitchFamily="18" charset="0"/>
              </a:rPr>
              <a:t>Instead slashed the electricity bills for largest industrial users by 14%  </a:t>
            </a:r>
            <a:endParaRPr lang="en-CA"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CA" sz="2400" dirty="0">
                <a:solidFill>
                  <a:srgbClr val="000000"/>
                </a:solidFill>
                <a:effectLst/>
                <a:latin typeface="Arial" panose="020B0604020202020204" pitchFamily="34" charset="0"/>
                <a:ea typeface="Times New Roman" panose="02020603050405020304" pitchFamily="18" charset="0"/>
              </a:rPr>
              <a:t>Over three years our taxes will provide $1,300,000,000 in electricity pricing relief for big business. </a:t>
            </a:r>
            <a:endParaRPr lang="en-CA" sz="2400" dirty="0">
              <a:effectLst/>
              <a:latin typeface="Times New Roman" panose="02020603050405020304" pitchFamily="18" charset="0"/>
              <a:ea typeface="Times New Roman" panose="02020603050405020304" pitchFamily="18" charset="0"/>
            </a:endParaRPr>
          </a:p>
          <a:p>
            <a:endParaRPr lang="en-CA" dirty="0"/>
          </a:p>
        </p:txBody>
      </p:sp>
      <p:pic>
        <p:nvPicPr>
          <p:cNvPr id="10" name="Content Placeholder 9">
            <a:extLst>
              <a:ext uri="{FF2B5EF4-FFF2-40B4-BE49-F238E27FC236}">
                <a16:creationId xmlns:a16="http://schemas.microsoft.com/office/drawing/2014/main" id="{B2DEA3EC-D57F-4D28-A1E7-E3AC5EF84BDF}"/>
              </a:ext>
            </a:extLst>
          </p:cNvPr>
          <p:cNvPicPr>
            <a:picLocks noGrp="1" noChangeAspect="1"/>
          </p:cNvPicPr>
          <p:nvPr>
            <p:ph sz="half" idx="2"/>
          </p:nvPr>
        </p:nvPicPr>
        <p:blipFill>
          <a:blip r:embed="rId3"/>
          <a:stretch>
            <a:fillRect/>
          </a:stretch>
        </p:blipFill>
        <p:spPr>
          <a:xfrm>
            <a:off x="6413500" y="2557483"/>
            <a:ext cx="4645025" cy="2362160"/>
          </a:xfrm>
          <a:prstGeom prst="rect">
            <a:avLst/>
          </a:prstGeom>
        </p:spPr>
      </p:pic>
    </p:spTree>
    <p:extLst>
      <p:ext uri="{BB962C8B-B14F-4D97-AF65-F5344CB8AC3E}">
        <p14:creationId xmlns:p14="http://schemas.microsoft.com/office/powerpoint/2010/main" val="2309383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3CCACC-D115-4387-80DF-D3745CCAAA3B}"/>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Energy costs and energy poverty</a:t>
            </a:r>
          </a:p>
        </p:txBody>
      </p:sp>
      <p:pic>
        <p:nvPicPr>
          <p:cNvPr id="7" name="Content Placeholder 6">
            <a:extLst>
              <a:ext uri="{FF2B5EF4-FFF2-40B4-BE49-F238E27FC236}">
                <a16:creationId xmlns:a16="http://schemas.microsoft.com/office/drawing/2014/main" id="{1A6BA43B-5803-4EA7-BEDF-C73916299007}"/>
              </a:ext>
            </a:extLst>
          </p:cNvPr>
          <p:cNvPicPr>
            <a:picLocks noGrp="1" noChangeAspect="1"/>
          </p:cNvPicPr>
          <p:nvPr>
            <p:ph idx="1"/>
          </p:nvPr>
        </p:nvPicPr>
        <p:blipFill rotWithShape="1">
          <a:blip r:embed="rId3"/>
          <a:srcRect l="12425" r="14889" b="13118"/>
          <a:stretch/>
        </p:blipFill>
        <p:spPr>
          <a:xfrm>
            <a:off x="5310554" y="2042695"/>
            <a:ext cx="5697170" cy="3830567"/>
          </a:xfrm>
          <a:prstGeom prst="rect">
            <a:avLst/>
          </a:prstGeom>
        </p:spPr>
      </p:pic>
      <p:sp>
        <p:nvSpPr>
          <p:cNvPr id="8" name="TextBox 7">
            <a:extLst>
              <a:ext uri="{FF2B5EF4-FFF2-40B4-BE49-F238E27FC236}">
                <a16:creationId xmlns:a16="http://schemas.microsoft.com/office/drawing/2014/main" id="{153FDDB5-D174-4100-BB88-AE61B253EAF3}"/>
              </a:ext>
            </a:extLst>
          </p:cNvPr>
          <p:cNvSpPr txBox="1"/>
          <p:nvPr/>
        </p:nvSpPr>
        <p:spPr>
          <a:xfrm>
            <a:off x="773723" y="2602523"/>
            <a:ext cx="3118339" cy="1569660"/>
          </a:xfrm>
          <a:prstGeom prst="rect">
            <a:avLst/>
          </a:prstGeom>
          <a:noFill/>
        </p:spPr>
        <p:txBody>
          <a:bodyPr wrap="square" rtlCol="0">
            <a:spAutoFit/>
          </a:bodyPr>
          <a:lstStyle/>
          <a:p>
            <a:r>
              <a:rPr lang="en-CA" sz="2400" dirty="0"/>
              <a:t>There are more than 1,138,065  households in Ontario considered to be in energy poverty</a:t>
            </a:r>
          </a:p>
        </p:txBody>
      </p:sp>
    </p:spTree>
    <p:extLst>
      <p:ext uri="{BB962C8B-B14F-4D97-AF65-F5344CB8AC3E}">
        <p14:creationId xmlns:p14="http://schemas.microsoft.com/office/powerpoint/2010/main" val="1423502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EE29A-1BD0-4F97-96DE-11E67EEA4DDF}"/>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Code red world;</a:t>
            </a:r>
            <a:r>
              <a:rPr lang="en-CA" sz="3200" dirty="0">
                <a:effectLst/>
                <a:latin typeface="Calibri" panose="020F0502020204030204" pitchFamily="34" charset="0"/>
                <a:ea typeface="Times New Roman" panose="02020603050405020304" pitchFamily="18" charset="0"/>
                <a:cs typeface="Calibri" panose="020F0502020204030204" pitchFamily="34" charset="0"/>
              </a:rPr>
              <a:t> the UN General Secretary, Antonio Guterres </a:t>
            </a:r>
            <a:endParaRPr lang="en-CA" dirty="0">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6242BC83-ACD9-4C4A-82FF-953701E04AD7}"/>
              </a:ext>
            </a:extLst>
          </p:cNvPr>
          <p:cNvSpPr>
            <a:spLocks noGrp="1"/>
          </p:cNvSpPr>
          <p:nvPr>
            <p:ph sz="half" idx="1"/>
          </p:nvPr>
        </p:nvSpPr>
        <p:spPr/>
        <p:txBody>
          <a:bodyPr/>
          <a:lstStyle/>
          <a:p>
            <a:pPr marL="0" indent="0">
              <a:buNone/>
            </a:pPr>
            <a:r>
              <a:rPr lang="en-CA" sz="36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“code red for humanity. The alarm bells are deafening,</a:t>
            </a:r>
            <a:r>
              <a:rPr lang="en-CA" sz="3600" dirty="0">
                <a:effectLst/>
                <a:latin typeface="Calibri" panose="020F0502020204030204" pitchFamily="34" charset="0"/>
                <a:ea typeface="Times New Roman" panose="02020603050405020304" pitchFamily="18" charset="0"/>
                <a:cs typeface="Calibri" panose="020F0502020204030204" pitchFamily="34" charset="0"/>
              </a:rPr>
              <a:t> </a:t>
            </a:r>
            <a:r>
              <a:rPr lang="en-CA" sz="36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and the evidence is irrefutable.”</a:t>
            </a:r>
            <a:endParaRPr lang="en-CA" sz="3600" dirty="0">
              <a:solidFill>
                <a:srgbClr val="FF0000"/>
              </a:solidFill>
              <a:effectLst/>
              <a:latin typeface="Calibri" panose="020F0502020204030204" pitchFamily="34" charset="0"/>
              <a:ea typeface="Times New Roman" panose="02020603050405020304" pitchFamily="18" charset="0"/>
            </a:endParaRPr>
          </a:p>
          <a:p>
            <a:endParaRPr lang="en-CA" dirty="0"/>
          </a:p>
        </p:txBody>
      </p:sp>
      <p:pic>
        <p:nvPicPr>
          <p:cNvPr id="11" name="Picture 2" descr="See the source image">
            <a:extLst>
              <a:ext uri="{FF2B5EF4-FFF2-40B4-BE49-F238E27FC236}">
                <a16:creationId xmlns:a16="http://schemas.microsoft.com/office/drawing/2014/main" id="{23679F77-B171-4020-AAFF-E15327E264F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992577" y="2010878"/>
            <a:ext cx="3062275" cy="315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1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FE940-0932-41BE-9037-9E83256EADB9}"/>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Ripping up forests</a:t>
            </a:r>
            <a:br>
              <a:rPr lang="en-CA" dirty="0">
                <a:latin typeface="Calibri" panose="020F0502020204030204" pitchFamily="34" charset="0"/>
                <a:cs typeface="Calibri" panose="020F0502020204030204" pitchFamily="34" charset="0"/>
              </a:rPr>
            </a:br>
            <a:endParaRPr lang="en-CA"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A731D732-BCB5-49FB-8C8F-C970168AD6B5}"/>
              </a:ext>
            </a:extLst>
          </p:cNvPr>
          <p:cNvSpPr>
            <a:spLocks noGrp="1"/>
          </p:cNvSpPr>
          <p:nvPr>
            <p:ph sz="half" idx="1"/>
          </p:nvPr>
        </p:nvSpPr>
        <p:spPr/>
        <p:txBody>
          <a:bodyPr>
            <a:normAutofit fontScale="92500" lnSpcReduction="10000"/>
          </a:bodyPr>
          <a:lstStyle/>
          <a:p>
            <a:r>
              <a:rPr lang="en-CA" sz="2800" dirty="0">
                <a:effectLst/>
                <a:latin typeface="Calibri" panose="020F0502020204030204" pitchFamily="34" charset="0"/>
                <a:ea typeface="Times New Roman" panose="02020603050405020304" pitchFamily="18" charset="0"/>
                <a:cs typeface="Times New Roman" panose="02020603050405020304" pitchFamily="18" charset="0"/>
              </a:rPr>
              <a:t>Southern Ontario’s average temperatures are rising at twice the global average</a:t>
            </a:r>
          </a:p>
          <a:p>
            <a:r>
              <a:rPr lang="en-CA"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CA" sz="2800" dirty="0">
                <a:latin typeface="Calibri" panose="020F0502020204030204" pitchFamily="34" charset="0"/>
                <a:ea typeface="Times New Roman" panose="02020603050405020304" pitchFamily="18" charset="0"/>
                <a:cs typeface="Times New Roman" panose="02020603050405020304" pitchFamily="18" charset="0"/>
              </a:rPr>
              <a:t>N</a:t>
            </a:r>
            <a:r>
              <a:rPr lang="en-CA" sz="2800" dirty="0">
                <a:effectLst/>
                <a:latin typeface="Calibri" panose="020F0502020204030204" pitchFamily="34" charset="0"/>
                <a:ea typeface="Times New Roman" panose="02020603050405020304" pitchFamily="18" charset="0"/>
                <a:cs typeface="Times New Roman" panose="02020603050405020304" pitchFamily="18" charset="0"/>
              </a:rPr>
              <a:t>orthern Ontario’s are rising at three times that rate. </a:t>
            </a:r>
          </a:p>
          <a:p>
            <a:r>
              <a:rPr lang="en-CA" sz="2800" dirty="0">
                <a:latin typeface="Calibri" panose="020F0502020204030204" pitchFamily="34" charset="0"/>
                <a:ea typeface="Times New Roman" panose="02020603050405020304" pitchFamily="18" charset="0"/>
                <a:cs typeface="Times New Roman" panose="02020603050405020304" pitchFamily="18" charset="0"/>
              </a:rPr>
              <a:t>The Ford government forestry policy will increase those risks.</a:t>
            </a:r>
            <a:endParaRPr lang="en-CA" sz="2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p:txBody>
      </p:sp>
      <p:pic>
        <p:nvPicPr>
          <p:cNvPr id="6" name="Content Placeholder 5">
            <a:extLst>
              <a:ext uri="{FF2B5EF4-FFF2-40B4-BE49-F238E27FC236}">
                <a16:creationId xmlns:a16="http://schemas.microsoft.com/office/drawing/2014/main" id="{C66FBC83-FCD0-404D-814E-D9C739EA25A3}"/>
              </a:ext>
            </a:extLst>
          </p:cNvPr>
          <p:cNvPicPr>
            <a:picLocks noGrp="1" noChangeAspect="1"/>
          </p:cNvPicPr>
          <p:nvPr>
            <p:ph sz="half" idx="2"/>
          </p:nvPr>
        </p:nvPicPr>
        <p:blipFill>
          <a:blip r:embed="rId3"/>
          <a:stretch>
            <a:fillRect/>
          </a:stretch>
        </p:blipFill>
        <p:spPr>
          <a:xfrm>
            <a:off x="6480297" y="2241865"/>
            <a:ext cx="4511431" cy="2993395"/>
          </a:xfrm>
          <a:prstGeom prst="rect">
            <a:avLst/>
          </a:prstGeom>
        </p:spPr>
      </p:pic>
    </p:spTree>
    <p:extLst>
      <p:ext uri="{BB962C8B-B14F-4D97-AF65-F5344CB8AC3E}">
        <p14:creationId xmlns:p14="http://schemas.microsoft.com/office/powerpoint/2010/main" val="40137827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461E-D922-48BF-B0B5-2981E82F0665}"/>
              </a:ext>
            </a:extLst>
          </p:cNvPr>
          <p:cNvSpPr>
            <a:spLocks noGrp="1"/>
          </p:cNvSpPr>
          <p:nvPr>
            <p:ph type="title"/>
          </p:nvPr>
        </p:nvSpPr>
        <p:spPr/>
        <p:txBody>
          <a:bodyPr/>
          <a:lstStyle/>
          <a:p>
            <a:r>
              <a:rPr lang="en-CA" dirty="0"/>
              <a:t> </a:t>
            </a:r>
            <a:r>
              <a:rPr lang="en-CA" dirty="0">
                <a:latin typeface="Calibri" panose="020F0502020204030204" pitchFamily="34" charset="0"/>
                <a:cs typeface="Calibri" panose="020F0502020204030204" pitchFamily="34" charset="0"/>
              </a:rPr>
              <a:t>forests in peril</a:t>
            </a:r>
          </a:p>
        </p:txBody>
      </p:sp>
      <p:sp>
        <p:nvSpPr>
          <p:cNvPr id="3" name="Content Placeholder 2">
            <a:extLst>
              <a:ext uri="{FF2B5EF4-FFF2-40B4-BE49-F238E27FC236}">
                <a16:creationId xmlns:a16="http://schemas.microsoft.com/office/drawing/2014/main" id="{B4085F0F-8D33-4C28-AB74-3C0B019A7E1A}"/>
              </a:ext>
            </a:extLst>
          </p:cNvPr>
          <p:cNvSpPr>
            <a:spLocks noGrp="1"/>
          </p:cNvSpPr>
          <p:nvPr>
            <p:ph sz="half" idx="1"/>
          </p:nvPr>
        </p:nvSpPr>
        <p:spPr>
          <a:xfrm>
            <a:off x="527538" y="2010878"/>
            <a:ext cx="5564945" cy="3897553"/>
          </a:xfrm>
        </p:spPr>
        <p:txBody>
          <a:bodyPr>
            <a:normAutofit/>
          </a:bodyPr>
          <a:lstStyle/>
          <a:p>
            <a:r>
              <a:rPr lang="en-CA" sz="2400" dirty="0">
                <a:effectLst/>
                <a:latin typeface="Calibri" panose="020F0502020204030204" pitchFamily="34" charset="0"/>
                <a:ea typeface="Times New Roman" panose="02020603050405020304" pitchFamily="18" charset="0"/>
                <a:cs typeface="Times New Roman" panose="02020603050405020304" pitchFamily="18" charset="0"/>
              </a:rPr>
              <a:t>“Sustainable Growth: Ontario’s Forest Sector Strategy.”  </a:t>
            </a:r>
          </a:p>
          <a:p>
            <a:r>
              <a:rPr lang="en-CA" sz="2400" dirty="0">
                <a:effectLst/>
                <a:latin typeface="Calibri" panose="020F0502020204030204" pitchFamily="34" charset="0"/>
                <a:ea typeface="Times New Roman" panose="02020603050405020304" pitchFamily="18" charset="0"/>
                <a:cs typeface="Times New Roman" panose="02020603050405020304" pitchFamily="18" charset="0"/>
              </a:rPr>
              <a:t>Goal is to enable a </a:t>
            </a:r>
            <a:r>
              <a:rPr lang="en-CA" sz="2400" i="1" dirty="0">
                <a:effectLst/>
                <a:latin typeface="Calibri" panose="020F0502020204030204" pitchFamily="34" charset="0"/>
                <a:ea typeface="Times New Roman" panose="02020603050405020304" pitchFamily="18" charset="0"/>
                <a:cs typeface="Times New Roman" panose="02020603050405020304" pitchFamily="18" charset="0"/>
              </a:rPr>
              <a:t>doubling</a:t>
            </a:r>
            <a:r>
              <a:rPr lang="en-CA" sz="2400" dirty="0">
                <a:effectLst/>
                <a:latin typeface="Calibri" panose="020F0502020204030204" pitchFamily="34" charset="0"/>
                <a:ea typeface="Times New Roman" panose="02020603050405020304" pitchFamily="18" charset="0"/>
                <a:cs typeface="Times New Roman" panose="02020603050405020304" pitchFamily="18" charset="0"/>
              </a:rPr>
              <a:t> of industrial logging</a:t>
            </a:r>
          </a:p>
          <a:p>
            <a:r>
              <a:rPr lang="en-CA" sz="2400" dirty="0">
                <a:effectLst/>
                <a:latin typeface="Calibri" panose="020F0502020204030204" pitchFamily="34" charset="0"/>
                <a:ea typeface="Times New Roman" panose="02020603050405020304" pitchFamily="18" charset="0"/>
                <a:cs typeface="Times New Roman" panose="02020603050405020304" pitchFamily="18" charset="0"/>
              </a:rPr>
              <a:t>to turn a lot of the province’s managed boreal forest into toilet paper, 2x4s, and new “high mass wood products.”</a:t>
            </a:r>
          </a:p>
          <a:p>
            <a:endParaRPr lang="en-CA" dirty="0"/>
          </a:p>
        </p:txBody>
      </p:sp>
      <p:pic>
        <p:nvPicPr>
          <p:cNvPr id="5" name="Content Placeholder 4">
            <a:extLst>
              <a:ext uri="{FF2B5EF4-FFF2-40B4-BE49-F238E27FC236}">
                <a16:creationId xmlns:a16="http://schemas.microsoft.com/office/drawing/2014/main" id="{7BC23F45-31DF-4756-8751-2AD54262BDAE}"/>
              </a:ext>
            </a:extLst>
          </p:cNvPr>
          <p:cNvPicPr>
            <a:picLocks noGrp="1" noChangeAspect="1"/>
          </p:cNvPicPr>
          <p:nvPr>
            <p:ph sz="half" idx="2"/>
          </p:nvPr>
        </p:nvPicPr>
        <p:blipFill>
          <a:blip r:embed="rId3"/>
          <a:stretch>
            <a:fillRect/>
          </a:stretch>
        </p:blipFill>
        <p:spPr>
          <a:xfrm>
            <a:off x="6441546" y="2017713"/>
            <a:ext cx="4588933" cy="3441700"/>
          </a:xfrm>
          <a:prstGeom prst="rect">
            <a:avLst/>
          </a:prstGeom>
        </p:spPr>
      </p:pic>
    </p:spTree>
    <p:extLst>
      <p:ext uri="{BB962C8B-B14F-4D97-AF65-F5344CB8AC3E}">
        <p14:creationId xmlns:p14="http://schemas.microsoft.com/office/powerpoint/2010/main" val="41773933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3A4F-2048-4965-83D5-5644CD7FA277}"/>
              </a:ext>
            </a:extLst>
          </p:cNvPr>
          <p:cNvSpPr>
            <a:spLocks noGrp="1"/>
          </p:cNvSpPr>
          <p:nvPr>
            <p:ph type="title"/>
          </p:nvPr>
        </p:nvSpPr>
        <p:spPr/>
        <p:txBody>
          <a:bodyPr/>
          <a:lstStyle/>
          <a:p>
            <a:r>
              <a:rPr lang="en-CA" dirty="0"/>
              <a:t> </a:t>
            </a:r>
            <a:r>
              <a:rPr lang="en-CA" dirty="0">
                <a:latin typeface="Calibri" panose="020F0502020204030204" pitchFamily="34" charset="0"/>
                <a:cs typeface="Calibri" panose="020F0502020204030204" pitchFamily="34" charset="0"/>
              </a:rPr>
              <a:t>Turning a carbon sink into a bigger carbon source</a:t>
            </a:r>
          </a:p>
        </p:txBody>
      </p:sp>
      <p:sp>
        <p:nvSpPr>
          <p:cNvPr id="3" name="Content Placeholder 2">
            <a:extLst>
              <a:ext uri="{FF2B5EF4-FFF2-40B4-BE49-F238E27FC236}">
                <a16:creationId xmlns:a16="http://schemas.microsoft.com/office/drawing/2014/main" id="{A18F49F6-A08D-4113-882B-37B33A5341E2}"/>
              </a:ext>
            </a:extLst>
          </p:cNvPr>
          <p:cNvSpPr>
            <a:spLocks noGrp="1"/>
          </p:cNvSpPr>
          <p:nvPr>
            <p:ph sz="half" idx="1"/>
          </p:nvPr>
        </p:nvSpPr>
        <p:spPr>
          <a:xfrm>
            <a:off x="422031" y="2010878"/>
            <a:ext cx="5670452" cy="3448595"/>
          </a:xfrm>
        </p:spPr>
        <p:txBody>
          <a:bodyPr>
            <a:normAutofit/>
          </a:bodyPr>
          <a:lstStyle/>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plan is</a:t>
            </a: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designed to clear the regulatory path for increased levels of resource extraction.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exempts some Crown land forestry projects from environmental assessment regulations.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CA"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weakens protections </a:t>
            </a: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of the Endangered Species Act from </a:t>
            </a:r>
            <a:r>
              <a:rPr lang="en-CA"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i</a:t>
            </a:r>
            <a:r>
              <a:rPr lang="en-CA"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ndustrial forestry activities from Ontario’s</a:t>
            </a:r>
            <a:endParaRPr lang="en-CA" dirty="0"/>
          </a:p>
        </p:txBody>
      </p:sp>
      <p:sp>
        <p:nvSpPr>
          <p:cNvPr id="4" name="Content Placeholder 3">
            <a:extLst>
              <a:ext uri="{FF2B5EF4-FFF2-40B4-BE49-F238E27FC236}">
                <a16:creationId xmlns:a16="http://schemas.microsoft.com/office/drawing/2014/main" id="{D41E3307-D3BD-41F3-AA6D-B7940C1187D0}"/>
              </a:ext>
            </a:extLst>
          </p:cNvPr>
          <p:cNvSpPr>
            <a:spLocks noGrp="1"/>
          </p:cNvSpPr>
          <p:nvPr>
            <p:ph sz="half" idx="2"/>
          </p:nvPr>
        </p:nvSpPr>
        <p:spPr/>
        <p:txBody>
          <a:bodyPr>
            <a:normAutofit/>
          </a:bodyPr>
          <a:lstStyle/>
          <a:p>
            <a:r>
              <a:rPr lang="en-CA" sz="2800" dirty="0"/>
              <a:t>Indigenous communities need to have a real say in where and how logging takes place</a:t>
            </a:r>
          </a:p>
        </p:txBody>
      </p:sp>
    </p:spTree>
    <p:extLst>
      <p:ext uri="{BB962C8B-B14F-4D97-AF65-F5344CB8AC3E}">
        <p14:creationId xmlns:p14="http://schemas.microsoft.com/office/powerpoint/2010/main" val="4040049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52BD8-FE3D-4919-82BC-F21CB8C09B25}"/>
              </a:ext>
            </a:extLst>
          </p:cNvPr>
          <p:cNvSpPr>
            <a:spLocks noGrp="1"/>
          </p:cNvSpPr>
          <p:nvPr>
            <p:ph type="title"/>
          </p:nvPr>
        </p:nvSpPr>
        <p:spPr/>
        <p:txBody>
          <a:bodyPr>
            <a:normAutofit fontScale="90000"/>
          </a:bodyPr>
          <a:lstStyle/>
          <a:p>
            <a:r>
              <a:rPr lang="en-CA" dirty="0">
                <a:latin typeface="Calibri" panose="020F0502020204030204" pitchFamily="34" charset="0"/>
                <a:cs typeface="Calibri" panose="020F0502020204030204" pitchFamily="34" charset="0"/>
              </a:rPr>
              <a:t>Urban sprawl: paving the Wetlands and building on the greenbelt</a:t>
            </a:r>
            <a:br>
              <a:rPr lang="en-CA" dirty="0"/>
            </a:br>
            <a:endParaRPr lang="en-CA" dirty="0"/>
          </a:p>
        </p:txBody>
      </p:sp>
      <p:sp>
        <p:nvSpPr>
          <p:cNvPr id="4" name="Content Placeholder 3">
            <a:extLst>
              <a:ext uri="{FF2B5EF4-FFF2-40B4-BE49-F238E27FC236}">
                <a16:creationId xmlns:a16="http://schemas.microsoft.com/office/drawing/2014/main" id="{D8ED4B77-D8A8-433D-9B3B-46A83BCBC878}"/>
              </a:ext>
            </a:extLst>
          </p:cNvPr>
          <p:cNvSpPr>
            <a:spLocks noGrp="1"/>
          </p:cNvSpPr>
          <p:nvPr>
            <p:ph sz="half" idx="1"/>
          </p:nvPr>
        </p:nvSpPr>
        <p:spPr>
          <a:xfrm>
            <a:off x="1447331" y="2010878"/>
            <a:ext cx="4645152" cy="3857487"/>
          </a:xfrm>
        </p:spPr>
        <p:txBody>
          <a:bodyPr>
            <a:normAutofit/>
          </a:bodyPr>
          <a:lstStyle/>
          <a:p>
            <a:pPr>
              <a:buFont typeface="Wingdings" panose="05000000000000000000" pitchFamily="2" charset="2"/>
              <a:buChar char="q"/>
            </a:pPr>
            <a:r>
              <a:rPr lang="en-CA" sz="24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Environmental Assessment Act, </a:t>
            </a:r>
          </a:p>
          <a:p>
            <a:pPr>
              <a:buFont typeface="Wingdings" panose="05000000000000000000" pitchFamily="2" charset="2"/>
              <a:buChar char="q"/>
            </a:pPr>
            <a:r>
              <a:rPr lang="en-CA" sz="24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Environmental Protection Act,</a:t>
            </a:r>
          </a:p>
          <a:p>
            <a:pPr>
              <a:buFont typeface="Wingdings" panose="05000000000000000000" pitchFamily="2" charset="2"/>
              <a:buChar char="q"/>
            </a:pPr>
            <a:r>
              <a:rPr lang="en-CA" sz="24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Local Planning Appeal Tribunal Act,</a:t>
            </a:r>
          </a:p>
          <a:p>
            <a:pPr>
              <a:buFont typeface="Wingdings" panose="05000000000000000000" pitchFamily="2" charset="2"/>
              <a:buChar char="q"/>
            </a:pPr>
            <a:r>
              <a:rPr lang="en-CA" sz="24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Ontario Heritage Act and </a:t>
            </a:r>
          </a:p>
          <a:p>
            <a:pPr>
              <a:buFont typeface="Wingdings" panose="05000000000000000000" pitchFamily="2" charset="2"/>
              <a:buChar char="q"/>
            </a:pPr>
            <a:r>
              <a:rPr lang="en-CA" sz="24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Planning Act</a:t>
            </a:r>
          </a:p>
          <a:p>
            <a:pPr>
              <a:buFont typeface="Wingdings" panose="05000000000000000000" pitchFamily="2" charset="2"/>
              <a:buChar char="q"/>
            </a:pPr>
            <a:r>
              <a:rPr lang="en-CA" sz="2400" dirty="0">
                <a:solidFill>
                  <a:srgbClr val="222222"/>
                </a:solidFill>
                <a:latin typeface="Calibri" panose="020F0502020204030204" pitchFamily="34" charset="0"/>
                <a:ea typeface="Times New Roman" panose="02020603050405020304" pitchFamily="18" charset="0"/>
                <a:cs typeface="Arial" panose="020B0604020202020204" pitchFamily="34" charset="0"/>
              </a:rPr>
              <a:t>Conservation Authorities</a:t>
            </a:r>
            <a:endParaRPr lang="en-CA" sz="24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endParaRPr>
          </a:p>
          <a:p>
            <a:pPr>
              <a:buFont typeface="Wingdings" panose="05000000000000000000" pitchFamily="2" charset="2"/>
              <a:buChar char="q"/>
            </a:pPr>
            <a:endParaRPr lang="en-CA" sz="2400"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p:txBody>
      </p:sp>
      <p:pic>
        <p:nvPicPr>
          <p:cNvPr id="6" name="Picture 2">
            <a:extLst>
              <a:ext uri="{FF2B5EF4-FFF2-40B4-BE49-F238E27FC236}">
                <a16:creationId xmlns:a16="http://schemas.microsoft.com/office/drawing/2014/main" id="{81493A40-F5A9-4939-87D0-1D75A2C6B2E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413500" y="2430105"/>
            <a:ext cx="4645025" cy="261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119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A1E4-B1E1-4A3B-AE92-A1BF3874620E}"/>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Paving the wetlands</a:t>
            </a:r>
          </a:p>
        </p:txBody>
      </p:sp>
      <p:sp>
        <p:nvSpPr>
          <p:cNvPr id="3" name="Content Placeholder 2">
            <a:extLst>
              <a:ext uri="{FF2B5EF4-FFF2-40B4-BE49-F238E27FC236}">
                <a16:creationId xmlns:a16="http://schemas.microsoft.com/office/drawing/2014/main" id="{DC1804D9-5DA6-467B-971D-ED23915C2C84}"/>
              </a:ext>
            </a:extLst>
          </p:cNvPr>
          <p:cNvSpPr>
            <a:spLocks noGrp="1"/>
          </p:cNvSpPr>
          <p:nvPr>
            <p:ph sz="half" idx="1"/>
          </p:nvPr>
        </p:nvSpPr>
        <p:spPr>
          <a:xfrm>
            <a:off x="457200" y="2010878"/>
            <a:ext cx="5635283" cy="3448595"/>
          </a:xfrm>
        </p:spPr>
        <p:txBody>
          <a:bodyPr>
            <a:normAutofit fontScale="92500" lnSpcReduction="10000"/>
          </a:bodyPr>
          <a:lstStyle/>
          <a:p>
            <a:pPr>
              <a:lnSpc>
                <a:spcPct val="107000"/>
              </a:lnSpc>
              <a:spcAft>
                <a:spcPts val="800"/>
              </a:spcAft>
            </a:pPr>
            <a:r>
              <a:rPr lang="en-CA" sz="20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are losing wetlands at an alarming rate,</a:t>
            </a:r>
          </a:p>
          <a:p>
            <a:pPr>
              <a:lnSpc>
                <a:spcPct val="107000"/>
              </a:lnSpc>
              <a:spcAft>
                <a:spcPts val="800"/>
              </a:spcAft>
            </a:pPr>
            <a:r>
              <a:rPr lang="en-CA" sz="20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Less than 30 per cent of southern Ontario’s original wetlands remain, and just 10 per cent survive in Niagara and the GTA.</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0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Ford plan is to pave the agricultural lands, wetlands, forests of the Greenbelt and suburban areas around the province</a:t>
            </a:r>
          </a:p>
          <a:p>
            <a:pPr>
              <a:lnSpc>
                <a:spcPct val="107000"/>
              </a:lnSpc>
              <a:spcAft>
                <a:spcPts val="800"/>
              </a:spcAft>
            </a:pPr>
            <a:r>
              <a:rPr lang="en-CA" sz="20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CA" dirty="0">
                <a:solidFill>
                  <a:srgbClr val="000000"/>
                </a:solidFill>
                <a:latin typeface="Arial" panose="020B0604020202020204" pitchFamily="34" charset="0"/>
                <a:ea typeface="Calibri" panose="020F0502020204030204" pitchFamily="34" charset="0"/>
                <a:cs typeface="Times New Roman" panose="02020603050405020304" pitchFamily="18" charset="0"/>
              </a:rPr>
              <a:t>The goal is to encourage</a:t>
            </a:r>
            <a:r>
              <a:rPr lang="en-CA" sz="20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urban sprawl, and give Big Developers more room to grow</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pic>
        <p:nvPicPr>
          <p:cNvPr id="5" name="Content Placeholder 4">
            <a:extLst>
              <a:ext uri="{FF2B5EF4-FFF2-40B4-BE49-F238E27FC236}">
                <a16:creationId xmlns:a16="http://schemas.microsoft.com/office/drawing/2014/main" id="{E2C6D840-3266-4CC6-9927-8743F3981684}"/>
              </a:ext>
            </a:extLst>
          </p:cNvPr>
          <p:cNvPicPr>
            <a:picLocks noGrp="1" noChangeAspect="1"/>
          </p:cNvPicPr>
          <p:nvPr>
            <p:ph sz="half" idx="2"/>
          </p:nvPr>
        </p:nvPicPr>
        <p:blipFill>
          <a:blip r:embed="rId3"/>
          <a:stretch>
            <a:fillRect/>
          </a:stretch>
        </p:blipFill>
        <p:spPr>
          <a:xfrm>
            <a:off x="6413500" y="2576078"/>
            <a:ext cx="4645025" cy="2324970"/>
          </a:xfrm>
          <a:prstGeom prst="rect">
            <a:avLst/>
          </a:prstGeom>
        </p:spPr>
      </p:pic>
    </p:spTree>
    <p:extLst>
      <p:ext uri="{BB962C8B-B14F-4D97-AF65-F5344CB8AC3E}">
        <p14:creationId xmlns:p14="http://schemas.microsoft.com/office/powerpoint/2010/main" val="8151370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C24D-95D5-43CA-9078-6AD1F45941B0}"/>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The urban sprawl arsenal</a:t>
            </a:r>
          </a:p>
        </p:txBody>
      </p:sp>
      <p:sp>
        <p:nvSpPr>
          <p:cNvPr id="3" name="Content Placeholder 2">
            <a:extLst>
              <a:ext uri="{FF2B5EF4-FFF2-40B4-BE49-F238E27FC236}">
                <a16:creationId xmlns:a16="http://schemas.microsoft.com/office/drawing/2014/main" id="{174E5BAE-CE6B-4F93-AF70-6C3B8F39A50E}"/>
              </a:ext>
            </a:extLst>
          </p:cNvPr>
          <p:cNvSpPr>
            <a:spLocks noGrp="1"/>
          </p:cNvSpPr>
          <p:nvPr>
            <p:ph sz="half" idx="1"/>
          </p:nvPr>
        </p:nvSpPr>
        <p:spPr/>
        <p:txBody>
          <a:bodyPr/>
          <a:lstStyle/>
          <a:p>
            <a:r>
              <a:rPr lang="en-CA" dirty="0"/>
              <a:t>The Omnibus Bill 229</a:t>
            </a:r>
          </a:p>
          <a:p>
            <a:r>
              <a:rPr lang="en-CA" dirty="0"/>
              <a:t>The Omnibus Bill 108:  More Homes More Choices</a:t>
            </a:r>
          </a:p>
          <a:p>
            <a:r>
              <a:rPr lang="en-CA" dirty="0"/>
              <a:t>The Growth Plan</a:t>
            </a:r>
          </a:p>
          <a:p>
            <a:r>
              <a:rPr lang="en-CA" dirty="0"/>
              <a:t>MZO’s </a:t>
            </a:r>
          </a:p>
          <a:p>
            <a:r>
              <a:rPr lang="en-CA" dirty="0"/>
              <a:t>Building Highways</a:t>
            </a:r>
          </a:p>
          <a:p>
            <a:r>
              <a:rPr lang="en-CA" dirty="0"/>
              <a:t>Gutting Conservation Authorities</a:t>
            </a:r>
          </a:p>
        </p:txBody>
      </p:sp>
      <p:pic>
        <p:nvPicPr>
          <p:cNvPr id="7" name="Content Placeholder 6">
            <a:extLst>
              <a:ext uri="{FF2B5EF4-FFF2-40B4-BE49-F238E27FC236}">
                <a16:creationId xmlns:a16="http://schemas.microsoft.com/office/drawing/2014/main" id="{5B4705B0-F700-43AB-B887-545C16AB4E83}"/>
              </a:ext>
            </a:extLst>
          </p:cNvPr>
          <p:cNvPicPr>
            <a:picLocks noGrp="1" noChangeAspect="1"/>
          </p:cNvPicPr>
          <p:nvPr>
            <p:ph sz="half" idx="2"/>
          </p:nvPr>
        </p:nvPicPr>
        <p:blipFill>
          <a:blip r:embed="rId3"/>
          <a:stretch>
            <a:fillRect/>
          </a:stretch>
        </p:blipFill>
        <p:spPr>
          <a:xfrm>
            <a:off x="6918244" y="2017713"/>
            <a:ext cx="3635537" cy="3441700"/>
          </a:xfrm>
          <a:prstGeom prst="rect">
            <a:avLst/>
          </a:prstGeom>
        </p:spPr>
      </p:pic>
    </p:spTree>
    <p:extLst>
      <p:ext uri="{BB962C8B-B14F-4D97-AF65-F5344CB8AC3E}">
        <p14:creationId xmlns:p14="http://schemas.microsoft.com/office/powerpoint/2010/main" val="31152956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0156-AA70-4F36-8579-4E81C2AACB1A}"/>
              </a:ext>
            </a:extLst>
          </p:cNvPr>
          <p:cNvSpPr>
            <a:spLocks noGrp="1"/>
          </p:cNvSpPr>
          <p:nvPr>
            <p:ph type="title"/>
          </p:nvPr>
        </p:nvSpPr>
        <p:spPr/>
        <p:txBody>
          <a:bodyPr>
            <a:normAutofit/>
          </a:bodyPr>
          <a:lstStyle/>
          <a:p>
            <a:r>
              <a:rPr lang="en-CA" dirty="0">
                <a:latin typeface="Calibri" panose="020F0502020204030204" pitchFamily="34" charset="0"/>
                <a:cs typeface="Calibri" panose="020F0502020204030204" pitchFamily="34" charset="0"/>
              </a:rPr>
              <a:t>UNDRIP and Free, Prior and Informed consent</a:t>
            </a:r>
            <a:br>
              <a:rPr lang="en-CA" dirty="0"/>
            </a:br>
            <a:endParaRPr lang="en-CA" dirty="0"/>
          </a:p>
        </p:txBody>
      </p:sp>
      <p:sp>
        <p:nvSpPr>
          <p:cNvPr id="4" name="Content Placeholder 3">
            <a:extLst>
              <a:ext uri="{FF2B5EF4-FFF2-40B4-BE49-F238E27FC236}">
                <a16:creationId xmlns:a16="http://schemas.microsoft.com/office/drawing/2014/main" id="{DF3706FB-E169-4D78-8567-7DD2D0594995}"/>
              </a:ext>
            </a:extLst>
          </p:cNvPr>
          <p:cNvSpPr>
            <a:spLocks noGrp="1"/>
          </p:cNvSpPr>
          <p:nvPr>
            <p:ph sz="half" idx="1"/>
          </p:nvPr>
        </p:nvSpPr>
        <p:spPr/>
        <p:txBody>
          <a:bodyPr>
            <a:normAutofit fontScale="92500" lnSpcReduction="20000"/>
          </a:bodyPr>
          <a:lstStyle/>
          <a:p>
            <a:r>
              <a:rPr lang="en-CA"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 June 21st, 2021, the federal government passed </a:t>
            </a:r>
            <a:r>
              <a:rPr lang="en-CA" dirty="0">
                <a:latin typeface="Calibri" panose="020F0502020204030204" pitchFamily="34" charset="0"/>
                <a:ea typeface="Times New Roman" panose="02020603050405020304" pitchFamily="18" charset="0"/>
                <a:cs typeface="Calibri" panose="020F0502020204030204" pitchFamily="34" charset="0"/>
              </a:rPr>
              <a:t>the</a:t>
            </a:r>
            <a:r>
              <a:rPr lang="en-CA" sz="2000" u="none" strike="noStrike" dirty="0">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en-CA" sz="20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United Nations Declaration on the Rights of Indigenous Peoples Act</a:t>
            </a:r>
            <a:r>
              <a:rPr lang="en-CA" sz="20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p>
          <a:p>
            <a:r>
              <a:rPr lang="en-CA"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emphasizes lasting reconciliation, healing, and cooperative relations.</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CA" sz="2000" dirty="0">
                <a:effectLst/>
                <a:latin typeface="Calibri" panose="020F0502020204030204" pitchFamily="34" charset="0"/>
                <a:ea typeface="Times New Roman" panose="02020603050405020304" pitchFamily="18" charset="0"/>
                <a:cs typeface="Calibri" panose="020F0502020204030204" pitchFamily="34" charset="0"/>
              </a:rPr>
              <a:t> Ford’s government has failed to introduce legislation to fully and effectively implement UNDRIP in Ontario as required by the United Nations convention process. </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p:txBody>
      </p:sp>
      <p:pic>
        <p:nvPicPr>
          <p:cNvPr id="6" name="Content Placeholder 5">
            <a:extLst>
              <a:ext uri="{FF2B5EF4-FFF2-40B4-BE49-F238E27FC236}">
                <a16:creationId xmlns:a16="http://schemas.microsoft.com/office/drawing/2014/main" id="{32F8A538-2622-4CFE-A6C5-F66F7176078E}"/>
              </a:ext>
            </a:extLst>
          </p:cNvPr>
          <p:cNvPicPr>
            <a:picLocks noGrp="1" noChangeAspect="1"/>
          </p:cNvPicPr>
          <p:nvPr>
            <p:ph sz="half" idx="2"/>
          </p:nvPr>
        </p:nvPicPr>
        <p:blipFill>
          <a:blip r:embed="rId4"/>
          <a:stretch>
            <a:fillRect/>
          </a:stretch>
        </p:blipFill>
        <p:spPr>
          <a:xfrm>
            <a:off x="6413500" y="2773091"/>
            <a:ext cx="4645025" cy="1930943"/>
          </a:xfrm>
          <a:prstGeom prst="rect">
            <a:avLst/>
          </a:prstGeom>
        </p:spPr>
      </p:pic>
    </p:spTree>
    <p:extLst>
      <p:ext uri="{BB962C8B-B14F-4D97-AF65-F5344CB8AC3E}">
        <p14:creationId xmlns:p14="http://schemas.microsoft.com/office/powerpoint/2010/main" val="2052590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43412A-B44A-4328-948D-C97B829A9787}"/>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Part 4: Building a New Climate Plan</a:t>
            </a:r>
          </a:p>
        </p:txBody>
      </p:sp>
      <p:sp>
        <p:nvSpPr>
          <p:cNvPr id="5" name="Text Placeholder 4">
            <a:extLst>
              <a:ext uri="{FF2B5EF4-FFF2-40B4-BE49-F238E27FC236}">
                <a16:creationId xmlns:a16="http://schemas.microsoft.com/office/drawing/2014/main" id="{B223F20E-8DD4-4690-B9A7-7221725D0875}"/>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36245284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B432B9-D855-41C1-9D60-2AF5E27BDBD0}"/>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Ontario can’t afford ford</a:t>
            </a:r>
          </a:p>
        </p:txBody>
      </p:sp>
      <p:sp>
        <p:nvSpPr>
          <p:cNvPr id="5" name="Content Placeholder 4">
            <a:extLst>
              <a:ext uri="{FF2B5EF4-FFF2-40B4-BE49-F238E27FC236}">
                <a16:creationId xmlns:a16="http://schemas.microsoft.com/office/drawing/2014/main" id="{145ED119-D524-42CD-99D1-32F6982CFAEC}"/>
              </a:ext>
            </a:extLst>
          </p:cNvPr>
          <p:cNvSpPr>
            <a:spLocks noGrp="1"/>
          </p:cNvSpPr>
          <p:nvPr>
            <p:ph sz="half" idx="1"/>
          </p:nvPr>
        </p:nvSpPr>
        <p:spPr>
          <a:xfrm>
            <a:off x="562708" y="2010878"/>
            <a:ext cx="5529775" cy="3897553"/>
          </a:xfrm>
        </p:spPr>
        <p:txBody>
          <a:bodyPr>
            <a:normAutofit fontScale="77500" lnSpcReduction="20000"/>
          </a:bodyPr>
          <a:lstStyle/>
          <a:p>
            <a:pPr marL="0" indent="0">
              <a:buNone/>
            </a:pPr>
            <a:r>
              <a:rPr lang="en-CA" sz="2900" b="1" dirty="0">
                <a:latin typeface="Calibri" panose="020F0502020204030204" pitchFamily="34" charset="0"/>
                <a:cs typeface="Calibri" panose="020F0502020204030204" pitchFamily="34" charset="0"/>
              </a:rPr>
              <a:t>BILLIONS</a:t>
            </a:r>
          </a:p>
          <a:p>
            <a:r>
              <a:rPr lang="en-CA" sz="2600" b="1" dirty="0">
                <a:latin typeface="Calibri" panose="020F0502020204030204" pitchFamily="34" charset="0"/>
                <a:cs typeface="Calibri" panose="020F0502020204030204" pitchFamily="34" charset="0"/>
              </a:rPr>
              <a:t>$2,800,000,000 </a:t>
            </a:r>
            <a:r>
              <a:rPr lang="en-CA" sz="2600" dirty="0">
                <a:latin typeface="Calibri" panose="020F0502020204030204" pitchFamily="34" charset="0"/>
                <a:cs typeface="Calibri" panose="020F0502020204030204" pitchFamily="34" charset="0"/>
              </a:rPr>
              <a:t>to buy 3 gas fired energy plants.</a:t>
            </a:r>
          </a:p>
          <a:p>
            <a:r>
              <a:rPr lang="en-CA" sz="2600" dirty="0">
                <a:effectLst/>
                <a:latin typeface="Calibri" panose="020F0502020204030204" pitchFamily="34" charset="0"/>
                <a:ea typeface="Times New Roman" panose="02020603050405020304" pitchFamily="18" charset="0"/>
                <a:cs typeface="Calibri" panose="020F0502020204030204" pitchFamily="34" charset="0"/>
              </a:rPr>
              <a:t> </a:t>
            </a:r>
            <a:r>
              <a:rPr lang="en-CA" sz="2600" b="1" dirty="0">
                <a:effectLst/>
                <a:latin typeface="Calibri" panose="020F0502020204030204" pitchFamily="34" charset="0"/>
                <a:ea typeface="Times New Roman" panose="02020603050405020304" pitchFamily="18" charset="0"/>
                <a:cs typeface="Calibri" panose="020F0502020204030204" pitchFamily="34" charset="0"/>
              </a:rPr>
              <a:t>$1,300,000,000 </a:t>
            </a:r>
            <a:r>
              <a:rPr lang="en-CA" sz="2600" dirty="0">
                <a:effectLst/>
                <a:latin typeface="Calibri" panose="020F0502020204030204" pitchFamily="34" charset="0"/>
                <a:ea typeface="Times New Roman" panose="02020603050405020304" pitchFamily="18" charset="0"/>
                <a:cs typeface="Calibri" panose="020F0502020204030204" pitchFamily="34" charset="0"/>
              </a:rPr>
              <a:t>in electricity pricing breaks for big business electricity users.</a:t>
            </a:r>
          </a:p>
          <a:p>
            <a:r>
              <a:rPr lang="en-CA" sz="2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$26,000,000,000 </a:t>
            </a:r>
            <a:r>
              <a:rPr lang="en-CA"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refurbish nuclear plants</a:t>
            </a:r>
          </a:p>
          <a:p>
            <a:r>
              <a:rPr lang="en-CA" sz="2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$6,000,000,000 </a:t>
            </a:r>
            <a:r>
              <a:rPr lang="en-CA"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highway 413</a:t>
            </a:r>
          </a:p>
          <a:p>
            <a:r>
              <a:rPr lang="en-CA" sz="2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$1,000,000,000 </a:t>
            </a:r>
            <a:r>
              <a:rPr lang="en-CA" sz="2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 Ring of Fire highway</a:t>
            </a:r>
          </a:p>
          <a:p>
            <a:r>
              <a:rPr lang="en-CA"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Ontario’s share </a:t>
            </a:r>
            <a:r>
              <a:rPr lang="en-CA" sz="2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 $27,000,000 </a:t>
            </a:r>
            <a:r>
              <a:rPr lang="en-CA"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Small Modular </a:t>
            </a:r>
            <a:r>
              <a:rPr lang="en-CA" sz="2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a:t>
            </a:r>
            <a:r>
              <a:rPr lang="en-CA"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eactors</a:t>
            </a:r>
          </a:p>
          <a:p>
            <a:pPr marL="0" indent="0">
              <a:buNone/>
            </a:pPr>
            <a:endParaRPr lang="en-CA" sz="2000" b="0" i="0" dirty="0">
              <a:solidFill>
                <a:srgbClr val="393939"/>
              </a:solidFill>
              <a:effectLst/>
              <a:latin typeface="Montserrat" panose="00000500000000000000" pitchFamily="2" charset="0"/>
            </a:endParaRPr>
          </a:p>
          <a:p>
            <a:endParaRPr lang="en-C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sz="2000" dirty="0">
              <a:effectLst/>
              <a:latin typeface="Calibri" panose="020F0502020204030204" pitchFamily="34" charset="0"/>
              <a:ea typeface="Times New Roman" panose="02020603050405020304" pitchFamily="18" charset="0"/>
              <a:cs typeface="Calibri" panose="020F0502020204030204" pitchFamily="34" charset="0"/>
            </a:endParaRPr>
          </a:p>
          <a:p>
            <a:endParaRPr lang="en-CA" sz="2000" dirty="0">
              <a:effectLst/>
              <a:latin typeface="Calibri" panose="020F0502020204030204" pitchFamily="34" charset="0"/>
              <a:ea typeface="Times New Roman" panose="02020603050405020304" pitchFamily="18" charset="0"/>
              <a:cs typeface="Calibri" panose="020F0502020204030204" pitchFamily="34" charset="0"/>
            </a:endParaRPr>
          </a:p>
          <a:p>
            <a:endParaRPr lang="en-CA" sz="2000" dirty="0"/>
          </a:p>
          <a:p>
            <a:endParaRPr lang="en-CA" dirty="0"/>
          </a:p>
        </p:txBody>
      </p:sp>
      <p:sp>
        <p:nvSpPr>
          <p:cNvPr id="6" name="Content Placeholder 5">
            <a:extLst>
              <a:ext uri="{FF2B5EF4-FFF2-40B4-BE49-F238E27FC236}">
                <a16:creationId xmlns:a16="http://schemas.microsoft.com/office/drawing/2014/main" id="{59F281E1-3337-4764-930E-0A910A5FF4E0}"/>
              </a:ext>
            </a:extLst>
          </p:cNvPr>
          <p:cNvSpPr>
            <a:spLocks noGrp="1"/>
          </p:cNvSpPr>
          <p:nvPr>
            <p:ph sz="half" idx="2"/>
          </p:nvPr>
        </p:nvSpPr>
        <p:spPr/>
        <p:txBody>
          <a:bodyPr>
            <a:normAutofit fontScale="77500" lnSpcReduction="20000"/>
          </a:bodyPr>
          <a:lstStyle/>
          <a:p>
            <a:pPr marL="0" indent="0">
              <a:buNone/>
            </a:pPr>
            <a:r>
              <a:rPr lang="en-CA" sz="2300" b="1" dirty="0"/>
              <a:t>MILLIONS</a:t>
            </a:r>
          </a:p>
          <a:p>
            <a:r>
              <a:rPr lang="en-CA" sz="2300" dirty="0"/>
              <a:t>$</a:t>
            </a:r>
            <a:r>
              <a:rPr lang="en-CA" sz="2300" b="1" dirty="0"/>
              <a:t>230 million </a:t>
            </a:r>
            <a:r>
              <a:rPr lang="en-CA" sz="2300" dirty="0"/>
              <a:t>to rip up 750 green energy contracts</a:t>
            </a:r>
          </a:p>
          <a:p>
            <a:r>
              <a:rPr lang="en-CA" sz="2300" b="1" dirty="0">
                <a:effectLst/>
                <a:latin typeface="Calibri" panose="020F0502020204030204" pitchFamily="34" charset="0"/>
                <a:ea typeface="Times New Roman" panose="02020603050405020304" pitchFamily="18" charset="0"/>
                <a:cs typeface="Times New Roman" panose="02020603050405020304" pitchFamily="18" charset="0"/>
              </a:rPr>
              <a:t>$234 million </a:t>
            </a:r>
            <a:r>
              <a:rPr lang="en-CA" sz="2300" dirty="0">
                <a:effectLst/>
                <a:latin typeface="Calibri" panose="020F0502020204030204" pitchFamily="34" charset="0"/>
                <a:ea typeface="Times New Roman" panose="02020603050405020304" pitchFamily="18" charset="0"/>
                <a:cs typeface="Times New Roman" panose="02020603050405020304" pitchFamily="18" charset="0"/>
              </a:rPr>
              <a:t>subsidy to Enbridge.</a:t>
            </a:r>
          </a:p>
          <a:p>
            <a:r>
              <a:rPr lang="en-CA" sz="2300" b="1" dirty="0"/>
              <a:t>$30 million </a:t>
            </a:r>
            <a:r>
              <a:rPr lang="en-CA" sz="2300" dirty="0"/>
              <a:t>wasted in a PR campaign and court fight with the federal government</a:t>
            </a:r>
          </a:p>
          <a:p>
            <a:r>
              <a:rPr lang="en-CA" sz="2300" dirty="0"/>
              <a:t>Cost of the new SMR at Darlington. No one will say. </a:t>
            </a:r>
            <a:r>
              <a:rPr lang="en-CA" sz="2300" b="1" dirty="0"/>
              <a:t>$272 million </a:t>
            </a:r>
            <a:r>
              <a:rPr lang="en-CA" sz="2300" dirty="0"/>
              <a:t>in planning and preparation costs in 2020 and 2021. </a:t>
            </a:r>
          </a:p>
          <a:p>
            <a:endParaRPr lang="en-CA" sz="2000" dirty="0"/>
          </a:p>
          <a:p>
            <a:endParaRPr lang="en-CA" sz="2000" dirty="0"/>
          </a:p>
          <a:p>
            <a:endParaRPr lang="en-CA" sz="2000" dirty="0"/>
          </a:p>
          <a:p>
            <a:endParaRPr lang="en-CA" dirty="0"/>
          </a:p>
        </p:txBody>
      </p:sp>
    </p:spTree>
    <p:extLst>
      <p:ext uri="{BB962C8B-B14F-4D97-AF65-F5344CB8AC3E}">
        <p14:creationId xmlns:p14="http://schemas.microsoft.com/office/powerpoint/2010/main" val="16676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AD7333-B53B-461B-B52A-75C2D7841755}"/>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How far from a buck a beer</a:t>
            </a:r>
          </a:p>
        </p:txBody>
      </p:sp>
      <p:pic>
        <p:nvPicPr>
          <p:cNvPr id="9" name="Content Placeholder 8">
            <a:extLst>
              <a:ext uri="{FF2B5EF4-FFF2-40B4-BE49-F238E27FC236}">
                <a16:creationId xmlns:a16="http://schemas.microsoft.com/office/drawing/2014/main" id="{A51E8333-87E1-4CCD-BCAB-C47986332718}"/>
              </a:ext>
            </a:extLst>
          </p:cNvPr>
          <p:cNvPicPr>
            <a:picLocks noGrp="1" noChangeAspect="1"/>
          </p:cNvPicPr>
          <p:nvPr>
            <p:ph sz="half" idx="1"/>
          </p:nvPr>
        </p:nvPicPr>
        <p:blipFill>
          <a:blip r:embed="rId3"/>
          <a:stretch>
            <a:fillRect/>
          </a:stretch>
        </p:blipFill>
        <p:spPr>
          <a:xfrm>
            <a:off x="1673106" y="2339283"/>
            <a:ext cx="4194412" cy="2792210"/>
          </a:xfrm>
          <a:prstGeom prst="rect">
            <a:avLst/>
          </a:prstGeom>
        </p:spPr>
      </p:pic>
      <p:sp>
        <p:nvSpPr>
          <p:cNvPr id="2" name="Content Placeholder 1">
            <a:extLst>
              <a:ext uri="{FF2B5EF4-FFF2-40B4-BE49-F238E27FC236}">
                <a16:creationId xmlns:a16="http://schemas.microsoft.com/office/drawing/2014/main" id="{8F42AE49-B0E6-40B8-AAA4-8B53848D9C7F}"/>
              </a:ext>
            </a:extLst>
          </p:cNvPr>
          <p:cNvSpPr>
            <a:spLocks noGrp="1"/>
          </p:cNvSpPr>
          <p:nvPr>
            <p:ph sz="half" idx="2"/>
          </p:nvPr>
        </p:nvSpPr>
        <p:spPr/>
        <p:txBody>
          <a:bodyPr>
            <a:normAutofit/>
          </a:bodyPr>
          <a:lstStyle/>
          <a:p>
            <a:pPr marL="0" indent="0">
              <a:buNone/>
            </a:pPr>
            <a:r>
              <a:rPr lang="en-CA" sz="2800" dirty="0"/>
              <a:t>Ontario can’t afford Ford</a:t>
            </a:r>
          </a:p>
          <a:p>
            <a:r>
              <a:rPr lang="en-CA" sz="2800" dirty="0"/>
              <a:t>In climate terms </a:t>
            </a:r>
          </a:p>
          <a:p>
            <a:r>
              <a:rPr lang="en-CA" sz="2800" dirty="0"/>
              <a:t>In the high cost to families </a:t>
            </a:r>
          </a:p>
          <a:p>
            <a:r>
              <a:rPr lang="en-CA" sz="2800" dirty="0"/>
              <a:t>In social and economic terms</a:t>
            </a:r>
          </a:p>
        </p:txBody>
      </p:sp>
    </p:spTree>
    <p:extLst>
      <p:ext uri="{BB962C8B-B14F-4D97-AF65-F5344CB8AC3E}">
        <p14:creationId xmlns:p14="http://schemas.microsoft.com/office/powerpoint/2010/main" val="309988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26F4E9-A9B8-411B-8EF4-CF89A7746DE1}"/>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The evidence of our own experience</a:t>
            </a:r>
          </a:p>
        </p:txBody>
      </p:sp>
      <p:pic>
        <p:nvPicPr>
          <p:cNvPr id="11" name="Content Placeholder 10">
            <a:extLst>
              <a:ext uri="{FF2B5EF4-FFF2-40B4-BE49-F238E27FC236}">
                <a16:creationId xmlns:a16="http://schemas.microsoft.com/office/drawing/2014/main" id="{B94C7787-4D0A-4B0E-B202-3E1D6738829F}"/>
              </a:ext>
            </a:extLst>
          </p:cNvPr>
          <p:cNvPicPr>
            <a:picLocks noGrp="1" noChangeAspect="1"/>
          </p:cNvPicPr>
          <p:nvPr>
            <p:ph sz="half" idx="1"/>
          </p:nvPr>
        </p:nvPicPr>
        <p:blipFill>
          <a:blip r:embed="rId3"/>
          <a:stretch>
            <a:fillRect/>
          </a:stretch>
        </p:blipFill>
        <p:spPr>
          <a:xfrm>
            <a:off x="1470597" y="2011363"/>
            <a:ext cx="4599430" cy="3448050"/>
          </a:xfrm>
          <a:prstGeom prst="rect">
            <a:avLst/>
          </a:prstGeom>
        </p:spPr>
      </p:pic>
      <p:pic>
        <p:nvPicPr>
          <p:cNvPr id="12" name="Content Placeholder 11">
            <a:extLst>
              <a:ext uri="{FF2B5EF4-FFF2-40B4-BE49-F238E27FC236}">
                <a16:creationId xmlns:a16="http://schemas.microsoft.com/office/drawing/2014/main" id="{29BDA70D-E86D-44AD-9C3A-02FD7DC75859}"/>
              </a:ext>
            </a:extLst>
          </p:cNvPr>
          <p:cNvPicPr>
            <a:picLocks noGrp="1" noChangeAspect="1"/>
          </p:cNvPicPr>
          <p:nvPr>
            <p:ph sz="half" idx="2"/>
          </p:nvPr>
        </p:nvPicPr>
        <p:blipFill>
          <a:blip r:embed="rId4"/>
          <a:stretch>
            <a:fillRect/>
          </a:stretch>
        </p:blipFill>
        <p:spPr>
          <a:xfrm>
            <a:off x="6444650" y="2017713"/>
            <a:ext cx="4582724" cy="3441700"/>
          </a:xfrm>
          <a:prstGeom prst="rect">
            <a:avLst/>
          </a:prstGeom>
        </p:spPr>
      </p:pic>
    </p:spTree>
    <p:extLst>
      <p:ext uri="{BB962C8B-B14F-4D97-AF65-F5344CB8AC3E}">
        <p14:creationId xmlns:p14="http://schemas.microsoft.com/office/powerpoint/2010/main" val="32174082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4EE7-99F4-4C54-92E6-09E85A6208C0}"/>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A new  climate plan</a:t>
            </a:r>
          </a:p>
        </p:txBody>
      </p:sp>
      <p:graphicFrame>
        <p:nvGraphicFramePr>
          <p:cNvPr id="4" name="Content Placeholder 3">
            <a:extLst>
              <a:ext uri="{FF2B5EF4-FFF2-40B4-BE49-F238E27FC236}">
                <a16:creationId xmlns:a16="http://schemas.microsoft.com/office/drawing/2014/main" id="{AD6A1BAC-0C89-4401-9556-81A555DC4459}"/>
              </a:ext>
            </a:extLst>
          </p:cNvPr>
          <p:cNvGraphicFramePr>
            <a:graphicFrameLocks noGrp="1"/>
          </p:cNvGraphicFramePr>
          <p:nvPr>
            <p:ph sz="half" idx="1"/>
            <p:extLst>
              <p:ext uri="{D42A27DB-BD31-4B8C-83A1-F6EECF244321}">
                <p14:modId xmlns:p14="http://schemas.microsoft.com/office/powerpoint/2010/main" val="1077164795"/>
              </p:ext>
            </p:extLst>
          </p:nvPr>
        </p:nvGraphicFramePr>
        <p:xfrm>
          <a:off x="1447800" y="2011363"/>
          <a:ext cx="4645025" cy="3448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65BB01D9-ABE7-4718-AF9A-DD5349C997F9}"/>
              </a:ext>
            </a:extLst>
          </p:cNvPr>
          <p:cNvSpPr>
            <a:spLocks noGrp="1"/>
          </p:cNvSpPr>
          <p:nvPr>
            <p:ph sz="half" idx="2"/>
          </p:nvPr>
        </p:nvSpPr>
        <p:spPr>
          <a:xfrm>
            <a:off x="6413772" y="2419109"/>
            <a:ext cx="4645152" cy="3252486"/>
          </a:xfrm>
        </p:spPr>
        <p:txBody>
          <a:bodyPr>
            <a:normAutofit fontScale="92500" lnSpcReduction="10000"/>
          </a:bodyPr>
          <a:lstStyle/>
          <a:p>
            <a:r>
              <a:rPr lang="en-CA" sz="4400" dirty="0"/>
              <a:t>Climate First</a:t>
            </a:r>
          </a:p>
          <a:p>
            <a:r>
              <a:rPr lang="en-CA" sz="4400" dirty="0"/>
              <a:t>People First </a:t>
            </a:r>
          </a:p>
          <a:p>
            <a:r>
              <a:rPr lang="en-CA" sz="4400" dirty="0"/>
              <a:t>Sustainable Systems First</a:t>
            </a:r>
          </a:p>
        </p:txBody>
      </p:sp>
      <p:sp>
        <p:nvSpPr>
          <p:cNvPr id="9" name="Arrow: Right 8">
            <a:extLst>
              <a:ext uri="{FF2B5EF4-FFF2-40B4-BE49-F238E27FC236}">
                <a16:creationId xmlns:a16="http://schemas.microsoft.com/office/drawing/2014/main" id="{61590ACB-2627-4DC7-9794-2E68EE861F58}"/>
              </a:ext>
            </a:extLst>
          </p:cNvPr>
          <p:cNvSpPr/>
          <p:nvPr/>
        </p:nvSpPr>
        <p:spPr>
          <a:xfrm>
            <a:off x="5624624" y="3429000"/>
            <a:ext cx="789148" cy="675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118016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8952968-FA6E-4F4F-90EE-D6F15E965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9965" y="1792830"/>
            <a:ext cx="2828623" cy="24551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3F991369-4C44-499A-9465-4190854651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6" t="-5610" r="-1836" b="5610"/>
          <a:stretch/>
        </p:blipFill>
        <p:spPr bwMode="auto">
          <a:xfrm>
            <a:off x="447289" y="1792830"/>
            <a:ext cx="3611403" cy="25681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E778CB-B333-49A3-9582-AC3A1BA91983}"/>
              </a:ext>
            </a:extLst>
          </p:cNvPr>
          <p:cNvSpPr txBox="1"/>
          <p:nvPr/>
        </p:nvSpPr>
        <p:spPr>
          <a:xfrm>
            <a:off x="613459" y="1087546"/>
            <a:ext cx="3113590" cy="523220"/>
          </a:xfrm>
          <a:prstGeom prst="rect">
            <a:avLst/>
          </a:prstGeom>
          <a:noFill/>
        </p:spPr>
        <p:txBody>
          <a:bodyPr wrap="square" rtlCol="0">
            <a:spAutoFit/>
          </a:bodyPr>
          <a:lstStyle/>
          <a:p>
            <a:r>
              <a:rPr lang="en-CA" sz="2800" dirty="0"/>
              <a:t>Transportation 35%</a:t>
            </a:r>
          </a:p>
        </p:txBody>
      </p:sp>
      <p:sp>
        <p:nvSpPr>
          <p:cNvPr id="10" name="TextBox 9">
            <a:extLst>
              <a:ext uri="{FF2B5EF4-FFF2-40B4-BE49-F238E27FC236}">
                <a16:creationId xmlns:a16="http://schemas.microsoft.com/office/drawing/2014/main" id="{A0C3A3BD-64DF-4112-B5D5-D4D8405F2EB7}"/>
              </a:ext>
            </a:extLst>
          </p:cNvPr>
          <p:cNvSpPr txBox="1"/>
          <p:nvPr/>
        </p:nvSpPr>
        <p:spPr>
          <a:xfrm>
            <a:off x="8715737" y="1029316"/>
            <a:ext cx="2552851" cy="523220"/>
          </a:xfrm>
          <a:prstGeom prst="rect">
            <a:avLst/>
          </a:prstGeom>
          <a:noFill/>
        </p:spPr>
        <p:txBody>
          <a:bodyPr wrap="square" rtlCol="0">
            <a:spAutoFit/>
          </a:bodyPr>
          <a:lstStyle/>
          <a:p>
            <a:r>
              <a:rPr lang="en-CA" sz="2800" dirty="0"/>
              <a:t>Buildings 22%</a:t>
            </a:r>
          </a:p>
        </p:txBody>
      </p:sp>
      <p:sp>
        <p:nvSpPr>
          <p:cNvPr id="14" name="TextBox 13">
            <a:extLst>
              <a:ext uri="{FF2B5EF4-FFF2-40B4-BE49-F238E27FC236}">
                <a16:creationId xmlns:a16="http://schemas.microsoft.com/office/drawing/2014/main" id="{D255CD57-F479-42D7-99E5-ED12815E5544}"/>
              </a:ext>
            </a:extLst>
          </p:cNvPr>
          <p:cNvSpPr txBox="1"/>
          <p:nvPr/>
        </p:nvSpPr>
        <p:spPr>
          <a:xfrm>
            <a:off x="8550647" y="4435623"/>
            <a:ext cx="2607261" cy="1477328"/>
          </a:xfrm>
          <a:prstGeom prst="rect">
            <a:avLst/>
          </a:prstGeom>
          <a:noFill/>
        </p:spPr>
        <p:txBody>
          <a:bodyPr wrap="square" rtlCol="0">
            <a:spAutoFit/>
          </a:bodyPr>
          <a:lstStyle/>
          <a:p>
            <a:r>
              <a:rPr lang="en-CA" sz="1800" dirty="0">
                <a:effectLst/>
                <a:latin typeface="Helvetica Neue"/>
                <a:ea typeface="Times New Roman" panose="02020603050405020304" pitchFamily="18" charset="0"/>
              </a:rPr>
              <a:t>The third largest source of emissions is from buildings. Buildings produce about </a:t>
            </a:r>
            <a:r>
              <a:rPr lang="en-CA" b="1" dirty="0">
                <a:latin typeface="Helvetica Neue"/>
                <a:ea typeface="Times New Roman" panose="02020603050405020304" pitchFamily="18" charset="0"/>
              </a:rPr>
              <a:t>22%</a:t>
            </a:r>
            <a:r>
              <a:rPr lang="en-CA" sz="1800" dirty="0">
                <a:effectLst/>
                <a:latin typeface="Helvetica Neue"/>
                <a:ea typeface="Times New Roman" panose="02020603050405020304" pitchFamily="18" charset="0"/>
              </a:rPr>
              <a:t> of GHG emissions. </a:t>
            </a:r>
            <a:endParaRPr lang="en-CA" sz="1800" dirty="0">
              <a:effectLst/>
              <a:latin typeface="Calibri" panose="020F0502020204030204" pitchFamily="34" charset="0"/>
              <a:ea typeface="Times New Roman" panose="02020603050405020304" pitchFamily="18" charset="0"/>
            </a:endParaRPr>
          </a:p>
        </p:txBody>
      </p:sp>
      <p:sp>
        <p:nvSpPr>
          <p:cNvPr id="15" name="TextBox 14">
            <a:extLst>
              <a:ext uri="{FF2B5EF4-FFF2-40B4-BE49-F238E27FC236}">
                <a16:creationId xmlns:a16="http://schemas.microsoft.com/office/drawing/2014/main" id="{A6893CFC-F5D0-4E00-AF42-73D7D176FA66}"/>
              </a:ext>
            </a:extLst>
          </p:cNvPr>
          <p:cNvSpPr txBox="1"/>
          <p:nvPr/>
        </p:nvSpPr>
        <p:spPr>
          <a:xfrm>
            <a:off x="1424763" y="136658"/>
            <a:ext cx="9175897" cy="584775"/>
          </a:xfrm>
          <a:prstGeom prst="rect">
            <a:avLst/>
          </a:prstGeom>
          <a:noFill/>
        </p:spPr>
        <p:txBody>
          <a:bodyPr wrap="square" rtlCol="0">
            <a:spAutoFit/>
          </a:bodyPr>
          <a:lstStyle/>
          <a:p>
            <a:r>
              <a:rPr lang="en-CA" sz="3200" dirty="0">
                <a:latin typeface="Calibri" panose="020F0502020204030204" pitchFamily="34" charset="0"/>
                <a:cs typeface="Calibri" panose="020F0502020204030204" pitchFamily="34" charset="0"/>
              </a:rPr>
              <a:t> Sector Emissions </a:t>
            </a:r>
          </a:p>
        </p:txBody>
      </p:sp>
      <p:sp>
        <p:nvSpPr>
          <p:cNvPr id="3" name="TextBox 2">
            <a:extLst>
              <a:ext uri="{FF2B5EF4-FFF2-40B4-BE49-F238E27FC236}">
                <a16:creationId xmlns:a16="http://schemas.microsoft.com/office/drawing/2014/main" id="{F3C663EE-46AD-473D-80A0-EB21BE2F91A9}"/>
              </a:ext>
            </a:extLst>
          </p:cNvPr>
          <p:cNvSpPr txBox="1"/>
          <p:nvPr/>
        </p:nvSpPr>
        <p:spPr>
          <a:xfrm>
            <a:off x="613458" y="4896091"/>
            <a:ext cx="3113590" cy="923330"/>
          </a:xfrm>
          <a:prstGeom prst="rect">
            <a:avLst/>
          </a:prstGeom>
          <a:noFill/>
        </p:spPr>
        <p:txBody>
          <a:bodyPr wrap="square" rtlCol="0">
            <a:spAutoFit/>
          </a:bodyPr>
          <a:lstStyle/>
          <a:p>
            <a:r>
              <a:rPr lang="en-CA" dirty="0">
                <a:latin typeface="Helvetica Neue"/>
              </a:rPr>
              <a:t>At </a:t>
            </a:r>
            <a:r>
              <a:rPr lang="en-CA" b="1" dirty="0">
                <a:latin typeface="Helvetica Neue"/>
              </a:rPr>
              <a:t>35%</a:t>
            </a:r>
            <a:r>
              <a:rPr lang="en-CA" dirty="0">
                <a:latin typeface="Helvetica Neue"/>
              </a:rPr>
              <a:t> transportation is the largest source of GHG in Ontario</a:t>
            </a:r>
          </a:p>
        </p:txBody>
      </p:sp>
      <p:pic>
        <p:nvPicPr>
          <p:cNvPr id="4" name="Picture 3">
            <a:extLst>
              <a:ext uri="{FF2B5EF4-FFF2-40B4-BE49-F238E27FC236}">
                <a16:creationId xmlns:a16="http://schemas.microsoft.com/office/drawing/2014/main" id="{935033F6-B8FC-4C05-B26E-FB644F5D3AFC}"/>
              </a:ext>
            </a:extLst>
          </p:cNvPr>
          <p:cNvPicPr>
            <a:picLocks noChangeAspect="1"/>
          </p:cNvPicPr>
          <p:nvPr/>
        </p:nvPicPr>
        <p:blipFill>
          <a:blip r:embed="rId5"/>
          <a:stretch>
            <a:fillRect/>
          </a:stretch>
        </p:blipFill>
        <p:spPr>
          <a:xfrm>
            <a:off x="4596531" y="1859454"/>
            <a:ext cx="3389377" cy="2455157"/>
          </a:xfrm>
          <a:prstGeom prst="rect">
            <a:avLst/>
          </a:prstGeom>
        </p:spPr>
      </p:pic>
      <p:sp>
        <p:nvSpPr>
          <p:cNvPr id="5" name="TextBox 4">
            <a:extLst>
              <a:ext uri="{FF2B5EF4-FFF2-40B4-BE49-F238E27FC236}">
                <a16:creationId xmlns:a16="http://schemas.microsoft.com/office/drawing/2014/main" id="{ECD3DB9F-F036-4848-82EC-E261FE5E600E}"/>
              </a:ext>
            </a:extLst>
          </p:cNvPr>
          <p:cNvSpPr txBox="1"/>
          <p:nvPr/>
        </p:nvSpPr>
        <p:spPr>
          <a:xfrm>
            <a:off x="5150734" y="1087546"/>
            <a:ext cx="2233913" cy="523220"/>
          </a:xfrm>
          <a:prstGeom prst="rect">
            <a:avLst/>
          </a:prstGeom>
          <a:noFill/>
        </p:spPr>
        <p:txBody>
          <a:bodyPr wrap="square" rtlCol="0">
            <a:spAutoFit/>
          </a:bodyPr>
          <a:lstStyle/>
          <a:p>
            <a:r>
              <a:rPr lang="en-CA" sz="2800" dirty="0"/>
              <a:t>Industry 30%</a:t>
            </a:r>
          </a:p>
        </p:txBody>
      </p:sp>
      <p:sp>
        <p:nvSpPr>
          <p:cNvPr id="6" name="TextBox 5">
            <a:extLst>
              <a:ext uri="{FF2B5EF4-FFF2-40B4-BE49-F238E27FC236}">
                <a16:creationId xmlns:a16="http://schemas.microsoft.com/office/drawing/2014/main" id="{C6ADDE83-2703-43AD-A69E-9808A893B1AE}"/>
              </a:ext>
            </a:extLst>
          </p:cNvPr>
          <p:cNvSpPr txBox="1"/>
          <p:nvPr/>
        </p:nvSpPr>
        <p:spPr>
          <a:xfrm>
            <a:off x="4777387" y="4896091"/>
            <a:ext cx="2607261" cy="923330"/>
          </a:xfrm>
          <a:prstGeom prst="rect">
            <a:avLst/>
          </a:prstGeom>
          <a:noFill/>
        </p:spPr>
        <p:txBody>
          <a:bodyPr wrap="square" rtlCol="0">
            <a:spAutoFit/>
          </a:bodyPr>
          <a:lstStyle/>
          <a:p>
            <a:r>
              <a:rPr lang="en-CA" dirty="0">
                <a:latin typeface="Helvetica Neue"/>
              </a:rPr>
              <a:t>Industry is in second place with </a:t>
            </a:r>
            <a:r>
              <a:rPr lang="en-CA" b="1" dirty="0">
                <a:latin typeface="Helvetica Neue"/>
              </a:rPr>
              <a:t>30%</a:t>
            </a:r>
            <a:r>
              <a:rPr lang="en-CA" dirty="0">
                <a:latin typeface="Helvetica Neue"/>
              </a:rPr>
              <a:t> of GHG emissions</a:t>
            </a:r>
          </a:p>
        </p:txBody>
      </p:sp>
    </p:spTree>
    <p:extLst>
      <p:ext uri="{BB962C8B-B14F-4D97-AF65-F5344CB8AC3E}">
        <p14:creationId xmlns:p14="http://schemas.microsoft.com/office/powerpoint/2010/main" val="15548910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2511-53E4-4938-9402-6788F5108C02}"/>
              </a:ext>
            </a:extLst>
          </p:cNvPr>
          <p:cNvSpPr>
            <a:spLocks noGrp="1"/>
          </p:cNvSpPr>
          <p:nvPr>
            <p:ph type="title"/>
          </p:nvPr>
        </p:nvSpPr>
        <p:spPr/>
        <p:txBody>
          <a:bodyPr>
            <a:normAutofit/>
          </a:bodyPr>
          <a:lstStyle/>
          <a:p>
            <a:r>
              <a:rPr lang="en-CA" sz="3600" dirty="0">
                <a:latin typeface="Calibri" panose="020F0502020204030204" pitchFamily="34" charset="0"/>
                <a:cs typeface="Calibri" panose="020F0502020204030204" pitchFamily="34" charset="0"/>
              </a:rPr>
              <a:t>Building a new climate plan</a:t>
            </a:r>
          </a:p>
        </p:txBody>
      </p:sp>
      <p:graphicFrame>
        <p:nvGraphicFramePr>
          <p:cNvPr id="6" name="Content Placeholder 5">
            <a:extLst>
              <a:ext uri="{FF2B5EF4-FFF2-40B4-BE49-F238E27FC236}">
                <a16:creationId xmlns:a16="http://schemas.microsoft.com/office/drawing/2014/main" id="{1545DE21-BDD0-4FA8-82AB-C35086CEB396}"/>
              </a:ext>
            </a:extLst>
          </p:cNvPr>
          <p:cNvGraphicFramePr>
            <a:graphicFrameLocks noGrp="1"/>
          </p:cNvGraphicFramePr>
          <p:nvPr>
            <p:ph idx="1"/>
            <p:extLst>
              <p:ext uri="{D42A27DB-BD31-4B8C-83A1-F6EECF244321}">
                <p14:modId xmlns:p14="http://schemas.microsoft.com/office/powerpoint/2010/main" val="4174822063"/>
              </p:ext>
            </p:extLst>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1DDFEB9-3299-4E37-B0E2-3DEE85E0FBB4}"/>
              </a:ext>
            </a:extLst>
          </p:cNvPr>
          <p:cNvSpPr txBox="1"/>
          <p:nvPr/>
        </p:nvSpPr>
        <p:spPr>
          <a:xfrm>
            <a:off x="1780584" y="5530261"/>
            <a:ext cx="2557499" cy="523220"/>
          </a:xfrm>
          <a:prstGeom prst="rect">
            <a:avLst/>
          </a:prstGeom>
          <a:noFill/>
          <a:ln>
            <a:solidFill>
              <a:srgbClr val="FF0000"/>
            </a:solidFill>
          </a:ln>
        </p:spPr>
        <p:txBody>
          <a:bodyPr wrap="square" rtlCol="0">
            <a:spAutoFit/>
          </a:bodyPr>
          <a:lstStyle/>
          <a:p>
            <a:r>
              <a:rPr lang="en-CA" sz="2800" dirty="0"/>
              <a:t>Relatively Easy</a:t>
            </a:r>
          </a:p>
        </p:txBody>
      </p:sp>
      <p:sp>
        <p:nvSpPr>
          <p:cNvPr id="8" name="TextBox 7">
            <a:extLst>
              <a:ext uri="{FF2B5EF4-FFF2-40B4-BE49-F238E27FC236}">
                <a16:creationId xmlns:a16="http://schemas.microsoft.com/office/drawing/2014/main" id="{E82F3BAD-0916-4417-B381-617589BF99A4}"/>
              </a:ext>
            </a:extLst>
          </p:cNvPr>
          <p:cNvSpPr txBox="1"/>
          <p:nvPr/>
        </p:nvSpPr>
        <p:spPr>
          <a:xfrm>
            <a:off x="4944140" y="5530261"/>
            <a:ext cx="2557499" cy="523220"/>
          </a:xfrm>
          <a:prstGeom prst="rect">
            <a:avLst/>
          </a:prstGeom>
          <a:noFill/>
          <a:ln>
            <a:solidFill>
              <a:srgbClr val="FF0000"/>
            </a:solidFill>
          </a:ln>
        </p:spPr>
        <p:txBody>
          <a:bodyPr wrap="square" rtlCol="0">
            <a:spAutoFit/>
          </a:bodyPr>
          <a:lstStyle/>
          <a:p>
            <a:r>
              <a:rPr lang="en-CA" sz="2800" dirty="0"/>
              <a:t>      Very Hard</a:t>
            </a:r>
          </a:p>
        </p:txBody>
      </p:sp>
      <p:sp>
        <p:nvSpPr>
          <p:cNvPr id="9" name="TextBox 8">
            <a:extLst>
              <a:ext uri="{FF2B5EF4-FFF2-40B4-BE49-F238E27FC236}">
                <a16:creationId xmlns:a16="http://schemas.microsoft.com/office/drawing/2014/main" id="{97CC1E28-D495-4879-AFBD-067C03C659E7}"/>
              </a:ext>
            </a:extLst>
          </p:cNvPr>
          <p:cNvSpPr txBox="1"/>
          <p:nvPr/>
        </p:nvSpPr>
        <p:spPr>
          <a:xfrm>
            <a:off x="8130900" y="5540894"/>
            <a:ext cx="2923954" cy="523220"/>
          </a:xfrm>
          <a:prstGeom prst="rect">
            <a:avLst/>
          </a:prstGeom>
          <a:noFill/>
          <a:ln>
            <a:solidFill>
              <a:srgbClr val="FF0000"/>
            </a:solidFill>
          </a:ln>
        </p:spPr>
        <p:txBody>
          <a:bodyPr wrap="square" rtlCol="0">
            <a:spAutoFit/>
          </a:bodyPr>
          <a:lstStyle/>
          <a:p>
            <a:r>
              <a:rPr lang="en-CA" sz="2800" dirty="0"/>
              <a:t>Extremely Difficult</a:t>
            </a:r>
          </a:p>
        </p:txBody>
      </p:sp>
    </p:spTree>
    <p:extLst>
      <p:ext uri="{BB962C8B-B14F-4D97-AF65-F5344CB8AC3E}">
        <p14:creationId xmlns:p14="http://schemas.microsoft.com/office/powerpoint/2010/main" val="13441603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2511-53E4-4938-9402-6788F5108C02}"/>
              </a:ext>
            </a:extLst>
          </p:cNvPr>
          <p:cNvSpPr>
            <a:spLocks noGrp="1"/>
          </p:cNvSpPr>
          <p:nvPr>
            <p:ph type="title"/>
          </p:nvPr>
        </p:nvSpPr>
        <p:spPr/>
        <p:txBody>
          <a:bodyPr>
            <a:normAutofit/>
          </a:bodyPr>
          <a:lstStyle/>
          <a:p>
            <a:r>
              <a:rPr lang="en-CA" sz="3600" dirty="0">
                <a:latin typeface="Calibri" panose="020F0502020204030204" pitchFamily="34" charset="0"/>
                <a:cs typeface="Calibri" panose="020F0502020204030204" pitchFamily="34" charset="0"/>
              </a:rPr>
              <a:t>Adopt proven climate solutions</a:t>
            </a:r>
          </a:p>
        </p:txBody>
      </p:sp>
      <p:graphicFrame>
        <p:nvGraphicFramePr>
          <p:cNvPr id="6" name="Content Placeholder 5">
            <a:extLst>
              <a:ext uri="{FF2B5EF4-FFF2-40B4-BE49-F238E27FC236}">
                <a16:creationId xmlns:a16="http://schemas.microsoft.com/office/drawing/2014/main" id="{1545DE21-BDD0-4FA8-82AB-C35086CEB396}"/>
              </a:ext>
            </a:extLst>
          </p:cNvPr>
          <p:cNvGraphicFramePr>
            <a:graphicFrameLocks noGrp="1"/>
          </p:cNvGraphicFramePr>
          <p:nvPr>
            <p:ph idx="1"/>
            <p:extLst>
              <p:ext uri="{D42A27DB-BD31-4B8C-83A1-F6EECF244321}">
                <p14:modId xmlns:p14="http://schemas.microsoft.com/office/powerpoint/2010/main" val="3423715240"/>
              </p:ext>
            </p:extLst>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48613A9-C19F-4FB7-8E83-59FC9C6949F3}"/>
              </a:ext>
            </a:extLst>
          </p:cNvPr>
          <p:cNvSpPr txBox="1"/>
          <p:nvPr/>
        </p:nvSpPr>
        <p:spPr>
          <a:xfrm>
            <a:off x="4992931" y="2217450"/>
            <a:ext cx="2520462" cy="2554545"/>
          </a:xfrm>
          <a:prstGeom prst="rect">
            <a:avLst/>
          </a:prstGeom>
          <a:noFill/>
        </p:spPr>
        <p:txBody>
          <a:bodyPr wrap="square" rtlCol="0">
            <a:spAutoFit/>
          </a:bodyPr>
          <a:lstStyle/>
          <a:p>
            <a:pPr marL="342900" indent="-342900">
              <a:buFont typeface="Wingdings" panose="05000000000000000000" pitchFamily="2" charset="2"/>
              <a:buChar char="ü"/>
            </a:pPr>
            <a:r>
              <a:rPr lang="en-CA" sz="2000" dirty="0"/>
              <a:t>Electrification</a:t>
            </a:r>
          </a:p>
          <a:p>
            <a:pPr marL="342900" indent="-342900">
              <a:buFont typeface="Wingdings" panose="05000000000000000000" pitchFamily="2" charset="2"/>
              <a:buChar char="ü"/>
            </a:pPr>
            <a:r>
              <a:rPr lang="en-CA" sz="2000" dirty="0"/>
              <a:t>Renewable energy</a:t>
            </a:r>
          </a:p>
          <a:p>
            <a:pPr marL="342900" indent="-342900">
              <a:buFont typeface="Wingdings" panose="05000000000000000000" pitchFamily="2" charset="2"/>
              <a:buChar char="ü"/>
            </a:pPr>
            <a:r>
              <a:rPr lang="en-CA" sz="2000" dirty="0"/>
              <a:t>Energy efficiency</a:t>
            </a:r>
          </a:p>
          <a:p>
            <a:pPr marL="342900" indent="-342900">
              <a:buFont typeface="Wingdings" panose="05000000000000000000" pitchFamily="2" charset="2"/>
              <a:buChar char="ü"/>
            </a:pPr>
            <a:endParaRPr lang="en-CA" sz="2000" dirty="0"/>
          </a:p>
          <a:p>
            <a:pPr marL="342900" indent="-342900">
              <a:buFont typeface="Wingdings" panose="05000000000000000000" pitchFamily="2" charset="2"/>
              <a:buChar char="ü"/>
            </a:pPr>
            <a:r>
              <a:rPr lang="en-CA" sz="2000" dirty="0"/>
              <a:t>Protecting wetlands, waterways and forests</a:t>
            </a:r>
          </a:p>
        </p:txBody>
      </p:sp>
      <p:sp>
        <p:nvSpPr>
          <p:cNvPr id="4" name="TextBox 3">
            <a:extLst>
              <a:ext uri="{FF2B5EF4-FFF2-40B4-BE49-F238E27FC236}">
                <a16:creationId xmlns:a16="http://schemas.microsoft.com/office/drawing/2014/main" id="{2D20D815-D6EF-41B8-AC6B-FD7A476D1B62}"/>
              </a:ext>
            </a:extLst>
          </p:cNvPr>
          <p:cNvSpPr txBox="1"/>
          <p:nvPr/>
        </p:nvSpPr>
        <p:spPr>
          <a:xfrm>
            <a:off x="8159262" y="2450123"/>
            <a:ext cx="2520462" cy="2246769"/>
          </a:xfrm>
          <a:prstGeom prst="rect">
            <a:avLst/>
          </a:prstGeom>
          <a:noFill/>
        </p:spPr>
        <p:txBody>
          <a:bodyPr wrap="square" rtlCol="0">
            <a:spAutoFit/>
          </a:bodyPr>
          <a:lstStyle/>
          <a:p>
            <a:pPr marL="285750" indent="-285750">
              <a:buFont typeface="Wingdings" panose="05000000000000000000" pitchFamily="2" charset="2"/>
              <a:buChar char="ü"/>
            </a:pPr>
            <a:r>
              <a:rPr lang="en-CA" sz="2000" dirty="0"/>
              <a:t>Adaptation plans that build from climate risk reduction initiatives to strengthened income and food security provision</a:t>
            </a:r>
          </a:p>
        </p:txBody>
      </p:sp>
    </p:spTree>
    <p:extLst>
      <p:ext uri="{BB962C8B-B14F-4D97-AF65-F5344CB8AC3E}">
        <p14:creationId xmlns:p14="http://schemas.microsoft.com/office/powerpoint/2010/main" val="38035871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2511-53E4-4938-9402-6788F5108C02}"/>
              </a:ext>
            </a:extLst>
          </p:cNvPr>
          <p:cNvSpPr>
            <a:spLocks noGrp="1"/>
          </p:cNvSpPr>
          <p:nvPr>
            <p:ph type="title"/>
          </p:nvPr>
        </p:nvSpPr>
        <p:spPr/>
        <p:txBody>
          <a:bodyPr>
            <a:normAutofit/>
          </a:bodyPr>
          <a:lstStyle/>
          <a:p>
            <a:r>
              <a:rPr lang="en-CA" sz="3600" dirty="0">
                <a:latin typeface="Calibri" panose="020F0502020204030204" pitchFamily="34" charset="0"/>
                <a:cs typeface="Calibri" panose="020F0502020204030204" pitchFamily="34" charset="0"/>
              </a:rPr>
              <a:t>Phase out oil and Gas</a:t>
            </a:r>
          </a:p>
        </p:txBody>
      </p:sp>
      <p:graphicFrame>
        <p:nvGraphicFramePr>
          <p:cNvPr id="6" name="Content Placeholder 5">
            <a:extLst>
              <a:ext uri="{FF2B5EF4-FFF2-40B4-BE49-F238E27FC236}">
                <a16:creationId xmlns:a16="http://schemas.microsoft.com/office/drawing/2014/main" id="{1545DE21-BDD0-4FA8-82AB-C35086CEB396}"/>
              </a:ext>
            </a:extLst>
          </p:cNvPr>
          <p:cNvGraphicFramePr>
            <a:graphicFrameLocks noGrp="1"/>
          </p:cNvGraphicFramePr>
          <p:nvPr>
            <p:ph idx="1"/>
            <p:extLst>
              <p:ext uri="{D42A27DB-BD31-4B8C-83A1-F6EECF244321}">
                <p14:modId xmlns:p14="http://schemas.microsoft.com/office/powerpoint/2010/main" val="2411249963"/>
              </p:ext>
            </p:extLst>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881AEB6-E1FC-4C15-A566-0F1FD842F860}"/>
              </a:ext>
            </a:extLst>
          </p:cNvPr>
          <p:cNvSpPr txBox="1"/>
          <p:nvPr/>
        </p:nvSpPr>
        <p:spPr>
          <a:xfrm>
            <a:off x="4911969" y="2368062"/>
            <a:ext cx="2614246" cy="3139321"/>
          </a:xfrm>
          <a:prstGeom prst="rect">
            <a:avLst/>
          </a:prstGeom>
          <a:noFill/>
        </p:spPr>
        <p:txBody>
          <a:bodyPr wrap="square" rtlCol="0">
            <a:spAutoFit/>
          </a:bodyPr>
          <a:lstStyle/>
          <a:p>
            <a:pPr marL="285750" indent="-285750">
              <a:buFont typeface="Wingdings" panose="05000000000000000000" pitchFamily="2" charset="2"/>
              <a:buChar char="ü"/>
            </a:pPr>
            <a:r>
              <a:rPr lang="en-CA" dirty="0"/>
              <a:t>Building codes prohibiting natural gas hookup in new construction</a:t>
            </a:r>
          </a:p>
          <a:p>
            <a:pPr marL="285750" indent="-285750">
              <a:buFont typeface="Wingdings" panose="05000000000000000000" pitchFamily="2" charset="2"/>
              <a:buChar char="ü"/>
            </a:pPr>
            <a:r>
              <a:rPr lang="en-CA" dirty="0"/>
              <a:t>Electrical charging station rough-ins</a:t>
            </a:r>
          </a:p>
          <a:p>
            <a:pPr marL="285750" indent="-285750">
              <a:buFont typeface="Wingdings" panose="05000000000000000000" pitchFamily="2" charset="2"/>
              <a:buChar char="ü"/>
            </a:pPr>
            <a:r>
              <a:rPr lang="en-CA" dirty="0"/>
              <a:t>Subsidies for heat pumps and zero emission vehicles</a:t>
            </a:r>
          </a:p>
          <a:p>
            <a:pPr marL="285750" indent="-285750">
              <a:buFont typeface="Wingdings" panose="05000000000000000000" pitchFamily="2" charset="2"/>
              <a:buChar char="ü"/>
            </a:pPr>
            <a:r>
              <a:rPr lang="en-CA" dirty="0"/>
              <a:t>Electric and free public transit</a:t>
            </a:r>
          </a:p>
        </p:txBody>
      </p:sp>
      <p:sp>
        <p:nvSpPr>
          <p:cNvPr id="4" name="TextBox 3">
            <a:extLst>
              <a:ext uri="{FF2B5EF4-FFF2-40B4-BE49-F238E27FC236}">
                <a16:creationId xmlns:a16="http://schemas.microsoft.com/office/drawing/2014/main" id="{048E09FD-5D5D-459D-B161-17AA0C11525A}"/>
              </a:ext>
            </a:extLst>
          </p:cNvPr>
          <p:cNvSpPr txBox="1"/>
          <p:nvPr/>
        </p:nvSpPr>
        <p:spPr>
          <a:xfrm>
            <a:off x="8112369" y="2461846"/>
            <a:ext cx="2628656" cy="1754326"/>
          </a:xfrm>
          <a:prstGeom prst="rect">
            <a:avLst/>
          </a:prstGeom>
          <a:noFill/>
        </p:spPr>
        <p:txBody>
          <a:bodyPr wrap="square" rtlCol="0">
            <a:spAutoFit/>
          </a:bodyPr>
          <a:lstStyle/>
          <a:p>
            <a:pPr marL="285750" indent="-285750">
              <a:buFont typeface="Wingdings" panose="05000000000000000000" pitchFamily="2" charset="2"/>
              <a:buChar char="ü"/>
            </a:pPr>
            <a:r>
              <a:rPr lang="en-CA" dirty="0"/>
              <a:t>End subsidies to fossil infrastructure</a:t>
            </a:r>
          </a:p>
          <a:p>
            <a:pPr marL="285750" indent="-285750">
              <a:buFont typeface="Wingdings" panose="05000000000000000000" pitchFamily="2" charset="2"/>
              <a:buChar char="ü"/>
            </a:pPr>
            <a:r>
              <a:rPr lang="en-CA" dirty="0"/>
              <a:t>Shutdown gas fired electricity plants</a:t>
            </a:r>
          </a:p>
          <a:p>
            <a:pPr marL="285750" indent="-285750">
              <a:buFont typeface="Wingdings" panose="05000000000000000000" pitchFamily="2" charset="2"/>
              <a:buChar char="ü"/>
            </a:pPr>
            <a:r>
              <a:rPr lang="en-CA" dirty="0"/>
              <a:t>Hard caps on big emitters</a:t>
            </a:r>
          </a:p>
        </p:txBody>
      </p:sp>
    </p:spTree>
    <p:extLst>
      <p:ext uri="{BB962C8B-B14F-4D97-AF65-F5344CB8AC3E}">
        <p14:creationId xmlns:p14="http://schemas.microsoft.com/office/powerpoint/2010/main" val="515418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2511-53E4-4938-9402-6788F5108C02}"/>
              </a:ext>
            </a:extLst>
          </p:cNvPr>
          <p:cNvSpPr>
            <a:spLocks noGrp="1"/>
          </p:cNvSpPr>
          <p:nvPr>
            <p:ph type="title"/>
          </p:nvPr>
        </p:nvSpPr>
        <p:spPr/>
        <p:txBody>
          <a:bodyPr>
            <a:normAutofit/>
          </a:bodyPr>
          <a:lstStyle/>
          <a:p>
            <a:r>
              <a:rPr lang="en-CA" sz="3600" dirty="0">
                <a:latin typeface="Calibri" panose="020F0502020204030204" pitchFamily="34" charset="0"/>
                <a:cs typeface="Calibri" panose="020F0502020204030204" pitchFamily="34" charset="0"/>
              </a:rPr>
              <a:t>Transform the economy</a:t>
            </a:r>
          </a:p>
        </p:txBody>
      </p:sp>
      <p:graphicFrame>
        <p:nvGraphicFramePr>
          <p:cNvPr id="6" name="Content Placeholder 5">
            <a:extLst>
              <a:ext uri="{FF2B5EF4-FFF2-40B4-BE49-F238E27FC236}">
                <a16:creationId xmlns:a16="http://schemas.microsoft.com/office/drawing/2014/main" id="{1545DE21-BDD0-4FA8-82AB-C35086CEB396}"/>
              </a:ext>
            </a:extLst>
          </p:cNvPr>
          <p:cNvGraphicFramePr>
            <a:graphicFrameLocks noGrp="1"/>
          </p:cNvGraphicFramePr>
          <p:nvPr>
            <p:ph idx="1"/>
            <p:extLst>
              <p:ext uri="{D42A27DB-BD31-4B8C-83A1-F6EECF244321}">
                <p14:modId xmlns:p14="http://schemas.microsoft.com/office/powerpoint/2010/main" val="3193040570"/>
              </p:ext>
            </p:extLst>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C081ED0-4A64-4DDC-AA67-ECC9AAF04571}"/>
              </a:ext>
            </a:extLst>
          </p:cNvPr>
          <p:cNvSpPr txBox="1"/>
          <p:nvPr/>
        </p:nvSpPr>
        <p:spPr>
          <a:xfrm>
            <a:off x="4806462" y="2520462"/>
            <a:ext cx="2836983" cy="2308324"/>
          </a:xfrm>
          <a:prstGeom prst="rect">
            <a:avLst/>
          </a:prstGeom>
          <a:noFill/>
        </p:spPr>
        <p:txBody>
          <a:bodyPr wrap="square" rtlCol="0">
            <a:spAutoFit/>
          </a:bodyPr>
          <a:lstStyle/>
          <a:p>
            <a:pPr marL="342900" indent="-342900">
              <a:buFont typeface="Wingdings" panose="05000000000000000000" pitchFamily="2" charset="2"/>
              <a:buChar char="Ø"/>
            </a:pPr>
            <a:r>
              <a:rPr lang="en-CA" sz="2400" dirty="0"/>
              <a:t>What we produce</a:t>
            </a:r>
          </a:p>
          <a:p>
            <a:pPr marL="342900" indent="-342900">
              <a:buFont typeface="Wingdings" panose="05000000000000000000" pitchFamily="2" charset="2"/>
              <a:buChar char="Ø"/>
            </a:pPr>
            <a:r>
              <a:rPr lang="en-CA" sz="2400" dirty="0"/>
              <a:t>How we produce</a:t>
            </a:r>
          </a:p>
          <a:p>
            <a:pPr marL="342900" indent="-342900">
              <a:buFont typeface="Wingdings" panose="05000000000000000000" pitchFamily="2" charset="2"/>
              <a:buChar char="Ø"/>
            </a:pPr>
            <a:r>
              <a:rPr lang="en-CA" sz="2400" dirty="0"/>
              <a:t>How much energy we use</a:t>
            </a:r>
          </a:p>
          <a:p>
            <a:pPr marL="342900" indent="-342900">
              <a:buFont typeface="Wingdings" panose="05000000000000000000" pitchFamily="2" charset="2"/>
              <a:buChar char="Ø"/>
            </a:pPr>
            <a:r>
              <a:rPr lang="en-CA" sz="2400" dirty="0"/>
              <a:t>How much we consume</a:t>
            </a:r>
          </a:p>
        </p:txBody>
      </p:sp>
      <p:sp>
        <p:nvSpPr>
          <p:cNvPr id="4" name="TextBox 3">
            <a:extLst>
              <a:ext uri="{FF2B5EF4-FFF2-40B4-BE49-F238E27FC236}">
                <a16:creationId xmlns:a16="http://schemas.microsoft.com/office/drawing/2014/main" id="{5E2E539A-BE7C-4CDF-AB0C-E380DE0B5A6D}"/>
              </a:ext>
            </a:extLst>
          </p:cNvPr>
          <p:cNvSpPr txBox="1"/>
          <p:nvPr/>
        </p:nvSpPr>
        <p:spPr>
          <a:xfrm>
            <a:off x="8112369" y="2520462"/>
            <a:ext cx="2836982" cy="2862322"/>
          </a:xfrm>
          <a:prstGeom prst="rect">
            <a:avLst/>
          </a:prstGeom>
          <a:noFill/>
        </p:spPr>
        <p:txBody>
          <a:bodyPr wrap="square" rtlCol="0">
            <a:spAutoFit/>
          </a:bodyPr>
          <a:lstStyle/>
          <a:p>
            <a:pPr marL="285750" indent="-285750">
              <a:buFont typeface="Wingdings" panose="05000000000000000000" pitchFamily="2" charset="2"/>
              <a:buChar char="ü"/>
            </a:pPr>
            <a:r>
              <a:rPr lang="en-CA" dirty="0"/>
              <a:t>From growth to steady states economics</a:t>
            </a:r>
          </a:p>
          <a:p>
            <a:pPr marL="285750" indent="-285750">
              <a:buFont typeface="Wingdings" panose="05000000000000000000" pitchFamily="2" charset="2"/>
              <a:buChar char="ü"/>
            </a:pPr>
            <a:r>
              <a:rPr lang="en-CA" dirty="0"/>
              <a:t>From waste production to circular production processes</a:t>
            </a:r>
          </a:p>
          <a:p>
            <a:pPr marL="285750" indent="-285750">
              <a:buFont typeface="Wingdings" panose="05000000000000000000" pitchFamily="2" charset="2"/>
              <a:buChar char="ü"/>
            </a:pPr>
            <a:r>
              <a:rPr lang="en-CA" dirty="0"/>
              <a:t>From an emphasis on profit and wealth accumulation to good jobs, income security and the caring economy</a:t>
            </a:r>
          </a:p>
        </p:txBody>
      </p:sp>
    </p:spTree>
    <p:extLst>
      <p:ext uri="{BB962C8B-B14F-4D97-AF65-F5344CB8AC3E}">
        <p14:creationId xmlns:p14="http://schemas.microsoft.com/office/powerpoint/2010/main" val="20282157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3C47-8F52-42A5-929E-70C261EA496B}"/>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SCAN! Platform: five Climate transitions</a:t>
            </a:r>
          </a:p>
        </p:txBody>
      </p:sp>
      <p:sp>
        <p:nvSpPr>
          <p:cNvPr id="3" name="Content Placeholder 2">
            <a:extLst>
              <a:ext uri="{FF2B5EF4-FFF2-40B4-BE49-F238E27FC236}">
                <a16:creationId xmlns:a16="http://schemas.microsoft.com/office/drawing/2014/main" id="{B580EEB6-E1FB-4D2F-AEDD-A31F5BDDB482}"/>
              </a:ext>
            </a:extLst>
          </p:cNvPr>
          <p:cNvSpPr>
            <a:spLocks noGrp="1"/>
          </p:cNvSpPr>
          <p:nvPr>
            <p:ph idx="1"/>
          </p:nvPr>
        </p:nvSpPr>
        <p:spPr/>
        <p:txBody>
          <a:bodyPr/>
          <a:lstStyle/>
          <a:p>
            <a:pPr marL="457200" indent="-457200">
              <a:buFont typeface="+mj-lt"/>
              <a:buAutoNum type="arabicPeriod"/>
            </a:pPr>
            <a:r>
              <a:rPr lang="en-CA" sz="2400" dirty="0"/>
              <a:t>A transition in our relationship with Indigenous Peoples</a:t>
            </a:r>
          </a:p>
          <a:p>
            <a:pPr marL="457200" indent="-457200">
              <a:buFont typeface="+mj-lt"/>
              <a:buAutoNum type="arabicPeriod"/>
            </a:pPr>
            <a:r>
              <a:rPr lang="en-CA" sz="2400" dirty="0"/>
              <a:t>An energy transition</a:t>
            </a:r>
          </a:p>
          <a:p>
            <a:pPr marL="457200" indent="-457200">
              <a:buFont typeface="+mj-lt"/>
              <a:buAutoNum type="arabicPeriod"/>
            </a:pPr>
            <a:r>
              <a:rPr lang="en-CA" sz="2400" dirty="0"/>
              <a:t>An economic transition</a:t>
            </a:r>
          </a:p>
          <a:p>
            <a:pPr marL="457200" indent="-457200">
              <a:buFont typeface="+mj-lt"/>
              <a:buAutoNum type="arabicPeriod"/>
            </a:pPr>
            <a:r>
              <a:rPr lang="en-CA" sz="2400" dirty="0"/>
              <a:t>A social and climate justice transition</a:t>
            </a:r>
          </a:p>
          <a:p>
            <a:pPr marL="457200" indent="-457200">
              <a:buFont typeface="+mj-lt"/>
              <a:buAutoNum type="arabicPeriod"/>
            </a:pPr>
            <a:r>
              <a:rPr lang="en-CA" sz="2400" dirty="0"/>
              <a:t>A transition in our relationship with the natural world</a:t>
            </a:r>
          </a:p>
          <a:p>
            <a:pPr marL="457200" indent="-457200">
              <a:buFont typeface="+mj-lt"/>
              <a:buAutoNum type="arabicPeriod"/>
            </a:pPr>
            <a:endParaRPr lang="en-CA" sz="2400" dirty="0"/>
          </a:p>
          <a:p>
            <a:pPr marL="457200" indent="-457200">
              <a:buFont typeface="+mj-lt"/>
              <a:buAutoNum type="arabicPeriod"/>
            </a:pPr>
            <a:endParaRPr lang="en-CA" dirty="0"/>
          </a:p>
        </p:txBody>
      </p:sp>
    </p:spTree>
    <p:extLst>
      <p:ext uri="{BB962C8B-B14F-4D97-AF65-F5344CB8AC3E}">
        <p14:creationId xmlns:p14="http://schemas.microsoft.com/office/powerpoint/2010/main" val="38742129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80E417-1CA6-475F-A6B4-BCC64BE3E250}"/>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A few last points</a:t>
            </a:r>
          </a:p>
        </p:txBody>
      </p:sp>
      <p:sp>
        <p:nvSpPr>
          <p:cNvPr id="6" name="Content Placeholder 5">
            <a:extLst>
              <a:ext uri="{FF2B5EF4-FFF2-40B4-BE49-F238E27FC236}">
                <a16:creationId xmlns:a16="http://schemas.microsoft.com/office/drawing/2014/main" id="{EDCF1F40-06AB-48D8-BCC5-B6295023103C}"/>
              </a:ext>
            </a:extLst>
          </p:cNvPr>
          <p:cNvSpPr>
            <a:spLocks noGrp="1"/>
          </p:cNvSpPr>
          <p:nvPr>
            <p:ph idx="1"/>
          </p:nvPr>
        </p:nvSpPr>
        <p:spPr>
          <a:xfrm>
            <a:off x="1451579" y="2015731"/>
            <a:ext cx="9603275" cy="4037749"/>
          </a:xfrm>
        </p:spPr>
        <p:txBody>
          <a:bodyPr>
            <a:normAutofit fontScale="92500" lnSpcReduction="20000"/>
          </a:bodyPr>
          <a:lstStyle/>
          <a:p>
            <a:r>
              <a:rPr lang="en-CA" sz="2600" dirty="0">
                <a:effectLst/>
                <a:latin typeface="Calibri" panose="020F0502020204030204" pitchFamily="34" charset="0"/>
                <a:ea typeface="Times New Roman" panose="02020603050405020304" pitchFamily="18" charset="0"/>
                <a:cs typeface="Calibri" panose="020F0502020204030204" pitchFamily="34" charset="0"/>
              </a:rPr>
              <a:t>When Ford came to power there were 12 years to 2030. </a:t>
            </a:r>
          </a:p>
          <a:p>
            <a:r>
              <a:rPr lang="en-CA" sz="2600" dirty="0">
                <a:effectLst/>
                <a:latin typeface="Calibri" panose="020F0502020204030204" pitchFamily="34" charset="0"/>
                <a:ea typeface="Times New Roman" panose="02020603050405020304" pitchFamily="18" charset="0"/>
                <a:cs typeface="Calibri" panose="020F0502020204030204" pitchFamily="34" charset="0"/>
              </a:rPr>
              <a:t>By the time of the election in June 2022, he will have squandered 4 of them. </a:t>
            </a:r>
          </a:p>
          <a:p>
            <a:r>
              <a:rPr lang="en-CA" sz="2600" dirty="0">
                <a:effectLst/>
                <a:latin typeface="Calibri" panose="020F0502020204030204" pitchFamily="34" charset="0"/>
                <a:ea typeface="Times New Roman" panose="02020603050405020304" pitchFamily="18" charset="0"/>
                <a:cs typeface="Calibri" panose="020F0502020204030204" pitchFamily="34" charset="0"/>
              </a:rPr>
              <a:t>There are only 8 years left.</a:t>
            </a:r>
          </a:p>
          <a:p>
            <a:r>
              <a:rPr lang="en-CA" sz="2600" dirty="0">
                <a:effectLst/>
                <a:latin typeface="Calibri" panose="020F0502020204030204" pitchFamily="34" charset="0"/>
                <a:ea typeface="Times New Roman" panose="02020603050405020304" pitchFamily="18" charset="0"/>
                <a:cs typeface="Calibri" panose="020F0502020204030204" pitchFamily="34" charset="0"/>
              </a:rPr>
              <a:t>Premier Doug Ford is a climate denier.</a:t>
            </a:r>
          </a:p>
          <a:p>
            <a:r>
              <a:rPr lang="en-CA" sz="2600" dirty="0">
                <a:effectLst/>
                <a:latin typeface="Calibri" panose="020F0502020204030204" pitchFamily="34" charset="0"/>
                <a:ea typeface="Times New Roman" panose="02020603050405020304" pitchFamily="18" charset="0"/>
                <a:cs typeface="Calibri" panose="020F0502020204030204" pitchFamily="34" charset="0"/>
              </a:rPr>
              <a:t> His arrogance, climate recklessness and willful negligence threatens our future.</a:t>
            </a:r>
          </a:p>
          <a:p>
            <a:r>
              <a:rPr lang="en-CA" sz="2600" dirty="0">
                <a:effectLst/>
                <a:latin typeface="Calibri" panose="020F0502020204030204" pitchFamily="34" charset="0"/>
                <a:ea typeface="Times New Roman" panose="02020603050405020304" pitchFamily="18" charset="0"/>
                <a:cs typeface="Calibri" panose="020F0502020204030204" pitchFamily="34" charset="0"/>
              </a:rPr>
              <a:t> His government, consisting of 69 elected conservative MPPs —less than six dozen individuals—are holding the rest of us hostage.</a:t>
            </a:r>
            <a:endParaRPr lang="en-CA" sz="2600" dirty="0">
              <a:effectLst/>
              <a:latin typeface="Calibri" panose="020F0502020204030204" pitchFamily="34" charset="0"/>
              <a:ea typeface="Times New Roman" panose="02020603050405020304" pitchFamily="18" charset="0"/>
            </a:endParaRPr>
          </a:p>
          <a:p>
            <a:endParaRPr lang="en-CA" sz="2600" dirty="0">
              <a:effectLst/>
              <a:latin typeface="Calibri" panose="020F0502020204030204" pitchFamily="34" charset="0"/>
              <a:ea typeface="Times New Roman" panose="02020603050405020304" pitchFamily="18" charset="0"/>
            </a:endParaRPr>
          </a:p>
          <a:p>
            <a:endParaRPr lang="en-CA" dirty="0"/>
          </a:p>
        </p:txBody>
      </p:sp>
    </p:spTree>
    <p:extLst>
      <p:ext uri="{BB962C8B-B14F-4D97-AF65-F5344CB8AC3E}">
        <p14:creationId xmlns:p14="http://schemas.microsoft.com/office/powerpoint/2010/main" val="1542601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F8897F-52D4-4829-9E45-AC5FAB99BA04}"/>
              </a:ext>
            </a:extLst>
          </p:cNvPr>
          <p:cNvSpPr>
            <a:spLocks noGrp="1"/>
          </p:cNvSpPr>
          <p:nvPr>
            <p:ph type="title"/>
          </p:nvPr>
        </p:nvSpPr>
        <p:spPr/>
        <p:txBody>
          <a:bodyPr>
            <a:normAutofit fontScale="90000"/>
          </a:bodyPr>
          <a:lstStyle/>
          <a:p>
            <a:r>
              <a:rPr lang="en-CA" sz="3200" dirty="0">
                <a:effectLst/>
                <a:latin typeface="Calibri" panose="020F0502020204030204" pitchFamily="34" charset="0"/>
                <a:ea typeface="Times New Roman" panose="02020603050405020304" pitchFamily="18" charset="0"/>
                <a:cs typeface="Calibri" panose="020F0502020204030204" pitchFamily="34" charset="0"/>
              </a:rPr>
              <a:t>New climate terms have entered our vocabularies</a:t>
            </a:r>
            <a:br>
              <a:rPr lang="en-CA" dirty="0">
                <a:latin typeface="Calibri" panose="020F0502020204030204" pitchFamily="34" charset="0"/>
                <a:cs typeface="Calibri" panose="020F0502020204030204" pitchFamily="34" charset="0"/>
              </a:rPr>
            </a:br>
            <a:endParaRPr lang="en-CA"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79B86CBA-8868-45C1-BDBC-384153EB028F}"/>
              </a:ext>
            </a:extLst>
          </p:cNvPr>
          <p:cNvSpPr>
            <a:spLocks noGrp="1"/>
          </p:cNvSpPr>
          <p:nvPr>
            <p:ph sz="half" idx="1"/>
          </p:nvPr>
        </p:nvSpPr>
        <p:spPr/>
        <p:txBody>
          <a:bodyPr/>
          <a:lstStyle/>
          <a:p>
            <a:r>
              <a:rPr lang="en-CA" sz="2400" dirty="0">
                <a:latin typeface="Calibri" panose="020F0502020204030204" pitchFamily="34" charset="0"/>
                <a:ea typeface="Times New Roman" panose="02020603050405020304" pitchFamily="18" charset="0"/>
                <a:cs typeface="Calibri" panose="020F0502020204030204" pitchFamily="34" charset="0"/>
              </a:rPr>
              <a:t>H</a:t>
            </a:r>
            <a:r>
              <a:rPr lang="en-CA" sz="2400" dirty="0">
                <a:effectLst/>
                <a:latin typeface="Calibri" panose="020F0502020204030204" pitchFamily="34" charset="0"/>
                <a:ea typeface="Times New Roman" panose="02020603050405020304" pitchFamily="18" charset="0"/>
                <a:cs typeface="Calibri" panose="020F0502020204030204" pitchFamily="34" charset="0"/>
              </a:rPr>
              <a:t>eat domes and atmospheric rivers,  climate anxiety. </a:t>
            </a:r>
          </a:p>
          <a:p>
            <a:r>
              <a:rPr lang="en-CA" sz="2400" dirty="0">
                <a:effectLst/>
                <a:latin typeface="Calibri" panose="020F0502020204030204" pitchFamily="34" charset="0"/>
                <a:ea typeface="Times New Roman" panose="02020603050405020304" pitchFamily="18" charset="0"/>
                <a:cs typeface="Calibri" panose="020F0502020204030204" pitchFamily="34" charset="0"/>
              </a:rPr>
              <a:t>Climate records are routinely broken by more and more violent fires, floods, heatwaves and droughts. </a:t>
            </a:r>
          </a:p>
          <a:p>
            <a:r>
              <a:rPr lang="en-CA" sz="2400" dirty="0">
                <a:effectLst/>
                <a:latin typeface="Calibri" panose="020F0502020204030204" pitchFamily="34" charset="0"/>
                <a:ea typeface="Times New Roman" panose="02020603050405020304" pitchFamily="18" charset="0"/>
                <a:cs typeface="Calibri" panose="020F0502020204030204" pitchFamily="34" charset="0"/>
              </a:rPr>
              <a:t>2021 </a:t>
            </a:r>
            <a:r>
              <a:rPr lang="en-CA" sz="2400" dirty="0">
                <a:latin typeface="Calibri" panose="020F0502020204030204" pitchFamily="34" charset="0"/>
                <a:ea typeface="Times New Roman" panose="02020603050405020304" pitchFamily="18" charset="0"/>
                <a:cs typeface="Calibri" panose="020F0502020204030204" pitchFamily="34" charset="0"/>
              </a:rPr>
              <a:t>---</a:t>
            </a:r>
            <a:r>
              <a:rPr lang="en-CA" sz="2400" dirty="0">
                <a:effectLst/>
                <a:latin typeface="Calibri" panose="020F0502020204030204" pitchFamily="34" charset="0"/>
                <a:ea typeface="Times New Roman" panose="02020603050405020304" pitchFamily="18" charset="0"/>
                <a:cs typeface="Calibri" panose="020F0502020204030204" pitchFamily="34" charset="0"/>
              </a:rPr>
              <a:t>extremes the new normal.</a:t>
            </a:r>
            <a:endParaRPr lang="en-CA" sz="2400" dirty="0">
              <a:effectLst/>
              <a:latin typeface="Calibri" panose="020F0502020204030204" pitchFamily="34" charset="0"/>
              <a:ea typeface="Times New Roman" panose="02020603050405020304" pitchFamily="18" charset="0"/>
            </a:endParaRPr>
          </a:p>
          <a:p>
            <a:endParaRPr lang="en-CA" dirty="0"/>
          </a:p>
        </p:txBody>
      </p:sp>
      <p:pic>
        <p:nvPicPr>
          <p:cNvPr id="6" name="Content Placeholder 5">
            <a:extLst>
              <a:ext uri="{FF2B5EF4-FFF2-40B4-BE49-F238E27FC236}">
                <a16:creationId xmlns:a16="http://schemas.microsoft.com/office/drawing/2014/main" id="{005E8E49-1868-48F6-9DCD-DF1739B531EB}"/>
              </a:ext>
            </a:extLst>
          </p:cNvPr>
          <p:cNvPicPr>
            <a:picLocks noGrp="1" noChangeAspect="1"/>
          </p:cNvPicPr>
          <p:nvPr>
            <p:ph sz="half" idx="2"/>
          </p:nvPr>
        </p:nvPicPr>
        <p:blipFill>
          <a:blip r:embed="rId3"/>
          <a:stretch>
            <a:fillRect/>
          </a:stretch>
        </p:blipFill>
        <p:spPr>
          <a:xfrm>
            <a:off x="7015162" y="2017713"/>
            <a:ext cx="3441700" cy="3441700"/>
          </a:xfrm>
          <a:prstGeom prst="rect">
            <a:avLst/>
          </a:prstGeom>
        </p:spPr>
      </p:pic>
    </p:spTree>
    <p:extLst>
      <p:ext uri="{BB962C8B-B14F-4D97-AF65-F5344CB8AC3E}">
        <p14:creationId xmlns:p14="http://schemas.microsoft.com/office/powerpoint/2010/main" val="361852417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4028</TotalTime>
  <Words>8759</Words>
  <Application>Microsoft Macintosh PowerPoint</Application>
  <PresentationFormat>Widescreen</PresentationFormat>
  <Paragraphs>1001</Paragraphs>
  <Slides>87</Slides>
  <Notes>87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87</vt:i4>
      </vt:variant>
    </vt:vector>
  </HeadingPairs>
  <TitlesOfParts>
    <vt:vector size="101" baseType="lpstr">
      <vt:lpstr>.AppleSystemUIFont</vt:lpstr>
      <vt:lpstr>Arial</vt:lpstr>
      <vt:lpstr>Arial Narrow</vt:lpstr>
      <vt:lpstr>Calibri</vt:lpstr>
      <vt:lpstr>Calibri Light</vt:lpstr>
      <vt:lpstr>Gill Sans MT</vt:lpstr>
      <vt:lpstr>Helvetica Neue</vt:lpstr>
      <vt:lpstr>Montserrat</vt:lpstr>
      <vt:lpstr>Noto Serif</vt:lpstr>
      <vt:lpstr>Symbol</vt:lpstr>
      <vt:lpstr>Times New Roman</vt:lpstr>
      <vt:lpstr>UICTFontTextStyleEmphasizedBody</vt:lpstr>
      <vt:lpstr>Wingdings</vt:lpstr>
      <vt:lpstr>Gallery</vt:lpstr>
      <vt:lpstr>Ford’s Bogus Climate Plan</vt:lpstr>
      <vt:lpstr>The Scientific evidence and an urgent call to action</vt:lpstr>
      <vt:lpstr>The IEA report shocked industry and rattled governments</vt:lpstr>
      <vt:lpstr>The reports and the evidence are piling up </vt:lpstr>
      <vt:lpstr>The conclusions</vt:lpstr>
      <vt:lpstr>The situation is frightening and the language conveys it</vt:lpstr>
      <vt:lpstr>Code red world; the UN General Secretary, Antonio Guterres </vt:lpstr>
      <vt:lpstr>The evidence of our own experience</vt:lpstr>
      <vt:lpstr>New climate terms have entered our vocabularies </vt:lpstr>
      <vt:lpstr>Lytton, BC</vt:lpstr>
      <vt:lpstr>Floods and droughts and deaths</vt:lpstr>
      <vt:lpstr>COP 26 and the Glasgow Climate Pact</vt:lpstr>
      <vt:lpstr>While the world was at COP 26, the Ontario government was back home preparing its November Economic Outlook</vt:lpstr>
      <vt:lpstr>And where the words appear--- turbocharged greenwashing </vt:lpstr>
      <vt:lpstr> outline: four parts</vt:lpstr>
      <vt:lpstr>Part 1: Setting the stage</vt:lpstr>
      <vt:lpstr>PowerPoint Presentation</vt:lpstr>
      <vt:lpstr>PowerPoint Presentation</vt:lpstr>
      <vt:lpstr>Behind each of these sectors’ emissions is the burning of fossil fuels</vt:lpstr>
      <vt:lpstr> Most of the energy used in Ontario IS derived from FOSSIL FUELS (data from CER and IESO)</vt:lpstr>
      <vt:lpstr> Most of the energy used in Ontario IS FOSSIL FUELS (data from CER and IESO)</vt:lpstr>
      <vt:lpstr>Gas is the new Coal</vt:lpstr>
      <vt:lpstr>Electricity is supposed to reduce GHG emissions. In Ontario gas fired electricity will increase emissions</vt:lpstr>
      <vt:lpstr>PowerPoint Presentation</vt:lpstr>
      <vt:lpstr>We know who and where the Big Emitters are</vt:lpstr>
      <vt:lpstr>Part 2: Ford’s Climate Plan</vt:lpstr>
      <vt:lpstr>Ford’s climate plan announced in 2019</vt:lpstr>
      <vt:lpstr>Trashed the Previous government’s climate plan</vt:lpstr>
      <vt:lpstr>From “Made in Ontario” plan</vt:lpstr>
      <vt:lpstr>Historical GHG emission trends in Ontario</vt:lpstr>
      <vt:lpstr>Historical trend in GHG Emissions</vt:lpstr>
      <vt:lpstr>Ford’s “made in Ontario” plan</vt:lpstr>
      <vt:lpstr>Ford’s dilemma: a climate plan without climate action</vt:lpstr>
      <vt:lpstr>Ford’s plan: eight prong ‘Non-action’ program</vt:lpstr>
      <vt:lpstr>PowerPoint Presentation</vt:lpstr>
      <vt:lpstr>PowerPoint Presentation</vt:lpstr>
      <vt:lpstr>Example 1: Low carbon  Vehicles</vt:lpstr>
      <vt:lpstr>Oops!  we miscalculated</vt:lpstr>
      <vt:lpstr>  downward revision and again</vt:lpstr>
      <vt:lpstr>Example 2: Emission Performance Standards</vt:lpstr>
      <vt:lpstr>their impact has been drastically down graded</vt:lpstr>
      <vt:lpstr>All eight prongs of the ‘Made in Ontario’ climate plan are overstated</vt:lpstr>
      <vt:lpstr>Auditor General</vt:lpstr>
      <vt:lpstr>PowerPoint Presentation</vt:lpstr>
      <vt:lpstr>A bigger problem</vt:lpstr>
      <vt:lpstr>Scoping the size of the problem</vt:lpstr>
      <vt:lpstr>2030 Emission reduction targets and Ford’s plan</vt:lpstr>
      <vt:lpstr>Mitigation scorecard </vt:lpstr>
      <vt:lpstr>A climate plan requires both mitigation and adaptation </vt:lpstr>
      <vt:lpstr>The climate crisis is here</vt:lpstr>
      <vt:lpstr>Ontario’s Adaptation Plan</vt:lpstr>
      <vt:lpstr>When the Ford government says anything about adaptation</vt:lpstr>
      <vt:lpstr>Ontario’s Climate Advisory Panel</vt:lpstr>
      <vt:lpstr>Part 3: A legacy of climate crimes</vt:lpstr>
      <vt:lpstr>The economic framing of the climate plan</vt:lpstr>
      <vt:lpstr>The first: “Terrible, terrible wind turbines.”</vt:lpstr>
      <vt:lpstr>The second: Doug Ford’s third environment minister</vt:lpstr>
      <vt:lpstr>The Third: Ontario Finance Minister: Nov 2021 finance statement</vt:lpstr>
      <vt:lpstr> the trinity of influences behind the Ford climate plan</vt:lpstr>
      <vt:lpstr>Economic background to the climate plan</vt:lpstr>
      <vt:lpstr>PowerPoint Presentation</vt:lpstr>
      <vt:lpstr>PowerPoint Presentation</vt:lpstr>
      <vt:lpstr>SCAN!’s Ontario Project: Tracking Ford Climate Crimes</vt:lpstr>
      <vt:lpstr>Ford climate crimes: 27 and counting</vt:lpstr>
      <vt:lpstr>Ford climate Crimes: A long and growing list</vt:lpstr>
      <vt:lpstr>In short the list is long</vt:lpstr>
      <vt:lpstr>A few of the crimes </vt:lpstr>
      <vt:lpstr>Electricity cost breaks for big business: Families pay the price </vt:lpstr>
      <vt:lpstr>Energy costs and energy poverty</vt:lpstr>
      <vt:lpstr>Ripping up forests </vt:lpstr>
      <vt:lpstr> forests in peril</vt:lpstr>
      <vt:lpstr> Turning a carbon sink into a bigger carbon source</vt:lpstr>
      <vt:lpstr>Urban sprawl: paving the Wetlands and building on the greenbelt </vt:lpstr>
      <vt:lpstr>Paving the wetlands</vt:lpstr>
      <vt:lpstr>The urban sprawl arsenal</vt:lpstr>
      <vt:lpstr>UNDRIP and Free, Prior and Informed consent </vt:lpstr>
      <vt:lpstr>Part 4: Building a New Climate Plan</vt:lpstr>
      <vt:lpstr>Ontario can’t afford ford</vt:lpstr>
      <vt:lpstr>How far from a buck a beer</vt:lpstr>
      <vt:lpstr>A new  climate plan</vt:lpstr>
      <vt:lpstr>PowerPoint Presentation</vt:lpstr>
      <vt:lpstr>Building a new climate plan</vt:lpstr>
      <vt:lpstr>Adopt proven climate solutions</vt:lpstr>
      <vt:lpstr>Phase out oil and Gas</vt:lpstr>
      <vt:lpstr>Transform the economy</vt:lpstr>
      <vt:lpstr>SCAN! Platform: five Climate transitions</vt:lpstr>
      <vt:lpstr>A few last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 presentation</dc:title>
  <dc:creator>david robertson</dc:creator>
  <cp:lastModifiedBy>Terry Moore</cp:lastModifiedBy>
  <cp:revision>66</cp:revision>
  <dcterms:created xsi:type="dcterms:W3CDTF">2022-01-21T17:39:58Z</dcterms:created>
  <dcterms:modified xsi:type="dcterms:W3CDTF">2022-02-08T22:03:54Z</dcterms:modified>
</cp:coreProperties>
</file>